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1" r:id="rId4"/>
    <p:sldId id="293" r:id="rId5"/>
    <p:sldId id="295" r:id="rId6"/>
    <p:sldId id="296" r:id="rId7"/>
    <p:sldId id="297" r:id="rId8"/>
    <p:sldId id="298" r:id="rId9"/>
    <p:sldId id="303" r:id="rId10"/>
    <p:sldId id="304" r:id="rId11"/>
    <p:sldId id="315" r:id="rId12"/>
    <p:sldId id="316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00" r:id="rId22"/>
    <p:sldId id="30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16" autoAdjust="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F5D5B-705E-4F76-B7DB-0A86F76A4B8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A083831F-E2D8-4331-80D9-71CFD53CB786}">
      <dgm:prSet phldrT="[텍스트]"/>
      <dgm:spPr/>
      <dgm:t>
        <a:bodyPr/>
        <a:lstStyle/>
        <a:p>
          <a:pPr latinLnBrk="1"/>
          <a:endParaRPr lang="en-US" altLang="ko-KR" dirty="0"/>
        </a:p>
        <a:p>
          <a:pPr latinLnBrk="1"/>
          <a:endParaRPr lang="ko-KR" altLang="en-US" dirty="0"/>
        </a:p>
      </dgm:t>
    </dgm:pt>
    <dgm:pt modelId="{F42F3008-8844-4555-9302-2C517D117FEF}" type="sibTrans" cxnId="{6B88D668-A7B0-4C4A-82BE-30C0EBC8EE2F}">
      <dgm:prSet/>
      <dgm:spPr/>
      <dgm:t>
        <a:bodyPr/>
        <a:lstStyle/>
        <a:p>
          <a:pPr latinLnBrk="1"/>
          <a:endParaRPr lang="ko-KR" altLang="en-US"/>
        </a:p>
      </dgm:t>
    </dgm:pt>
    <dgm:pt modelId="{2194A3CE-EC32-4A89-9C2E-469685F3FC93}" type="parTrans" cxnId="{6B88D668-A7B0-4C4A-82BE-30C0EBC8EE2F}">
      <dgm:prSet/>
      <dgm:spPr/>
      <dgm:t>
        <a:bodyPr/>
        <a:lstStyle/>
        <a:p>
          <a:pPr latinLnBrk="1"/>
          <a:endParaRPr lang="ko-KR" altLang="en-US"/>
        </a:p>
      </dgm:t>
    </dgm:pt>
    <dgm:pt modelId="{7CA01341-645A-4D6C-967E-4EC253077520}" type="pres">
      <dgm:prSet presAssocID="{3A3F5D5B-705E-4F76-B7DB-0A86F76A4B89}" presName="Name0" presStyleCnt="0">
        <dgm:presLayoutVars>
          <dgm:dir/>
          <dgm:resizeHandles val="exact"/>
        </dgm:presLayoutVars>
      </dgm:prSet>
      <dgm:spPr/>
    </dgm:pt>
    <dgm:pt modelId="{BBE5AB96-7055-4B26-BD32-9D7E756CB136}" type="pres">
      <dgm:prSet presAssocID="{A083831F-E2D8-4331-80D9-71CFD53CB786}" presName="compNode" presStyleCnt="0"/>
      <dgm:spPr/>
    </dgm:pt>
    <dgm:pt modelId="{B1A1E171-B13D-41B0-BCA1-0B3FBAB8B152}" type="pres">
      <dgm:prSet presAssocID="{A083831F-E2D8-4331-80D9-71CFD53CB786}" presName="pictRect" presStyleLbl="node1" presStyleIdx="0" presStyleCnt="1" custLinFactNeighborX="-2683" custLinFactNeighborY="-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50EB5CD4-C560-4973-9043-4699CE71585E}" type="pres">
      <dgm:prSet presAssocID="{A083831F-E2D8-4331-80D9-71CFD53CB786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2A502239-47AC-462B-9C7D-0343B3467D7A}" type="presOf" srcId="{3A3F5D5B-705E-4F76-B7DB-0A86F76A4B89}" destId="{7CA01341-645A-4D6C-967E-4EC253077520}" srcOrd="0" destOrd="0" presId="urn:microsoft.com/office/officeart/2005/8/layout/pList1"/>
    <dgm:cxn modelId="{6B88D668-A7B0-4C4A-82BE-30C0EBC8EE2F}" srcId="{3A3F5D5B-705E-4F76-B7DB-0A86F76A4B89}" destId="{A083831F-E2D8-4331-80D9-71CFD53CB786}" srcOrd="0" destOrd="0" parTransId="{2194A3CE-EC32-4A89-9C2E-469685F3FC93}" sibTransId="{F42F3008-8844-4555-9302-2C517D117FEF}"/>
    <dgm:cxn modelId="{AE41C5B7-7B08-42A2-B0C7-C3712D154635}" type="presOf" srcId="{A083831F-E2D8-4331-80D9-71CFD53CB786}" destId="{50EB5CD4-C560-4973-9043-4699CE71585E}" srcOrd="0" destOrd="0" presId="urn:microsoft.com/office/officeart/2005/8/layout/pList1"/>
    <dgm:cxn modelId="{72CA18DB-108F-4D49-ADCF-8A8E6B8C07E4}" type="presParOf" srcId="{7CA01341-645A-4D6C-967E-4EC253077520}" destId="{BBE5AB96-7055-4B26-BD32-9D7E756CB136}" srcOrd="0" destOrd="0" presId="urn:microsoft.com/office/officeart/2005/8/layout/pList1"/>
    <dgm:cxn modelId="{5BFA8BF5-00F2-4A30-B8B1-5BA34DBECF61}" type="presParOf" srcId="{BBE5AB96-7055-4B26-BD32-9D7E756CB136}" destId="{B1A1E171-B13D-41B0-BCA1-0B3FBAB8B152}" srcOrd="0" destOrd="0" presId="urn:microsoft.com/office/officeart/2005/8/layout/pList1"/>
    <dgm:cxn modelId="{B149945B-7CF9-47C6-B348-16DC88DC5DB5}" type="presParOf" srcId="{BBE5AB96-7055-4B26-BD32-9D7E756CB136}" destId="{50EB5CD4-C560-4973-9043-4699CE71585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1E171-B13D-41B0-BCA1-0B3FBAB8B152}">
      <dsp:nvSpPr>
        <dsp:cNvPr id="0" name=""/>
        <dsp:cNvSpPr/>
      </dsp:nvSpPr>
      <dsp:spPr>
        <a:xfrm>
          <a:off x="1772818" y="0"/>
          <a:ext cx="3917409" cy="269909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B5CD4-C560-4973-9043-4699CE71585E}">
      <dsp:nvSpPr>
        <dsp:cNvPr id="0" name=""/>
        <dsp:cNvSpPr/>
      </dsp:nvSpPr>
      <dsp:spPr>
        <a:xfrm>
          <a:off x="1877922" y="2699442"/>
          <a:ext cx="3917409" cy="1453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600" kern="1200" dirty="0"/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1877922" y="2699442"/>
        <a:ext cx="3917409" cy="1453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3615-DDF3-4813-A4C5-2BE402A17ECC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78DFE-49FA-415A-ADDC-B5E15957C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33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78DFE-49FA-415A-ADDC-B5E15957C4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2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FA41A-1EE4-C4B1-EE22-666BC4D5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8958B-1141-1356-11B0-D1C4CD6A3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9FD97-3771-53F6-1E15-15929E93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BB8B4-2C47-9F2A-4ACD-499DEE53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44449-DF28-A2B3-1A7A-B4E857FF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0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DA89B-5ED7-28C7-DC5E-BD68804E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9AC18-AACD-83A3-6CDF-8E0442ADF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ECE54-29ED-4FFE-3EBB-A7534D4C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463A6-2D64-496C-349A-401A7B73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028D8-9112-2109-6807-1F649229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3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1DEC1B-3364-AC55-6AB8-67F5F4A2D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933AB4-2B3B-7FC9-FB38-531FB6CD1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C7F3E-3CA6-4D5D-7286-CF001ADC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A1C6C-1B54-9F3A-09C6-0EA06CA2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C6D11-212E-17BB-652A-B5FEF197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0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008DE-2208-9B79-5C4C-65F75F70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8A042-A17A-E33F-2D7A-8F97D354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8D1DD-90EC-79C0-83D6-D85B74AC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43125-5554-4948-8EDC-A58D7944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FCF26-4254-F5FA-0A67-07B0FD4F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9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709D0-0753-F4B1-84BB-2B49C70E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B5BE71-0179-1188-9FBB-C98B3702B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B7FED-C1A2-D41B-1382-1A50E17EE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3B5B1-9452-36F0-51A0-2B66D345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A9498-3F35-CE30-4863-AF4577D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17708-9C33-9FE9-EF96-0E03EDF5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78821-65AA-CD40-F88F-BA86A052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CAC5B2-29E4-6690-54B8-1F1DB9A4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A3FE4-2189-D8CE-475E-B7ABBDF5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538A2C-DB3D-F916-CA27-82E19BF9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99648-BB23-7962-CB27-51ACDCAA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1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8809A-2068-89C8-6D37-AF559C3E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DE34B-75B9-85CD-1230-66E1588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D3FF01-28CA-DE04-708D-A1502CF95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D2D92E-B3ED-B64D-CACF-7DD4E6A8A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0E13F6-3A27-7EC2-2692-9C25B92AE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A5D81F-73C6-1844-CA98-517526D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3D52CF-C8C4-0B69-9631-89C3A92E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76A034-792D-F5E2-1921-DC127DFC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6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BC257-AC04-3306-F77C-D2D46DBA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EF91DA-99BC-5658-221E-CB940ED0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108CE8-45BC-34F0-411E-86959AD5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4929D0-31BA-907E-6E56-7A73769B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5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33C22E-6421-B580-989A-D3AC8837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17C9F4-68CB-DDAF-C57E-1D895F1F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C6DC7-8D89-6686-1B5D-39040929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3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71565-82C1-8D35-8AEF-363CB81A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E6B85-9F82-62BC-D0F6-9F85491A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D8646F-164C-E8E1-8545-A320297BF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763B6-F160-65CF-F4DF-E3ACDA62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114934-FB25-17ED-E581-BC4F948A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44CAA-04B1-B78D-DE62-AEF448FA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E32C-A17A-CE47-74EE-A157500B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E3A793-4E96-25F5-384D-F859CC0A1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36847-A181-A437-401F-AB3DDF6D4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B0827-B63E-8B0E-D584-F117BD0D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A45DFE-A70E-A874-EC0F-730FC4D7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F4DE9-4A91-1C6C-3B18-0541C534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18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CC8FB-0045-B7DD-A98E-8CF50D76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005D1-4932-2C76-7335-FB2327E31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44647-2345-FBD6-BAD2-377A95FC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FC8C5-A488-4FD0-B557-41D6E4EC9495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148B0-9A51-7494-7588-57DE97A7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0607A-18CE-D915-6BC8-DB0FA9B3E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6D926-EE75-450F-B265-70E71DF2E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6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B4F9E7-6792-12DC-C378-75C949447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7740" y="2437793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타이타닉 생존율 비교 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0D3DA6-D7E0-F530-FC22-6D7F564A8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6F9E6E3-36E3-A5EE-7BCF-EE0DE4B49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9342" y="5054108"/>
            <a:ext cx="5163126" cy="1803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2"/>
              </a:solidFill>
            </a:endParaRPr>
          </a:p>
          <a:p>
            <a:pPr algn="l" latinLnBrk="0"/>
            <a:r>
              <a:rPr lang="ko-KR" altLang="en-US" sz="1800" b="1" dirty="0">
                <a:solidFill>
                  <a:schemeClr val="tx2"/>
                </a:solidFill>
              </a:rPr>
              <a:t> 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2"/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2"/>
                </a:solidFill>
              </a:rPr>
              <a:t>  팀   원   </a:t>
            </a:r>
            <a:r>
              <a:rPr lang="en-US" altLang="ko-KR" sz="1800" b="1" dirty="0">
                <a:solidFill>
                  <a:schemeClr val="tx2"/>
                </a:solidFill>
              </a:rPr>
              <a:t>:  </a:t>
            </a:r>
            <a:r>
              <a:rPr lang="ko-KR" altLang="en-US" sz="1800" b="1" dirty="0">
                <a:solidFill>
                  <a:schemeClr val="tx2"/>
                </a:solidFill>
              </a:rPr>
              <a:t>박윤수 </a:t>
            </a:r>
            <a:r>
              <a:rPr lang="en-US" altLang="ko-KR" sz="1800" b="1" dirty="0">
                <a:solidFill>
                  <a:schemeClr val="tx2"/>
                </a:solidFill>
              </a:rPr>
              <a:t> </a:t>
            </a:r>
            <a:r>
              <a:rPr lang="ko-KR" altLang="en-US" sz="1800" b="1" dirty="0">
                <a:solidFill>
                  <a:schemeClr val="tx2"/>
                </a:solidFill>
              </a:rPr>
              <a:t>김경태  김혜민  </a:t>
            </a:r>
            <a:r>
              <a:rPr lang="ko-KR" altLang="en-US" sz="1800" b="1" dirty="0" err="1">
                <a:solidFill>
                  <a:schemeClr val="tx2"/>
                </a:solidFill>
              </a:rPr>
              <a:t>방이현</a:t>
            </a:r>
            <a:endParaRPr lang="en-US" altLang="ko-KR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-535132" y="3981078"/>
            <a:ext cx="10527690" cy="1054803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441450" y="333703"/>
            <a:ext cx="10408043" cy="6363092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6FF60-5DA0-6351-154A-0A4AB1658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31" y="2045271"/>
            <a:ext cx="5772642" cy="455345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3768B6E-9F59-8DF4-8D06-9C2120F5F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3"/>
          <a:stretch/>
        </p:blipFill>
        <p:spPr>
          <a:xfrm>
            <a:off x="1582777" y="418545"/>
            <a:ext cx="4369002" cy="2711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CF90B-B1C2-C3D2-B85E-19B5A93C0833}"/>
              </a:ext>
            </a:extLst>
          </p:cNvPr>
          <p:cNvSpPr txBox="1"/>
          <p:nvPr/>
        </p:nvSpPr>
        <p:spPr>
          <a:xfrm>
            <a:off x="857076" y="4219449"/>
            <a:ext cx="563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 그래프는 전체 승객의 승선 요금을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막대 그래프 로 표현했습니다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3D84BD-10B8-0914-C41C-A43ADC2AD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0" y="6192604"/>
            <a:ext cx="466483" cy="4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0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D18E7B2-9F60-EDC1-5DEC-70B5A8B1DCF0}"/>
              </a:ext>
            </a:extLst>
          </p:cNvPr>
          <p:cNvSpPr/>
          <p:nvPr/>
        </p:nvSpPr>
        <p:spPr>
          <a:xfrm>
            <a:off x="1543498" y="105510"/>
            <a:ext cx="3780906" cy="1482102"/>
          </a:xfrm>
          <a:prstGeom prst="rect">
            <a:avLst/>
          </a:prstGeom>
          <a:solidFill>
            <a:schemeClr val="accent1">
              <a:lumMod val="40000"/>
              <a:lumOff val="6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562351" y="4062902"/>
            <a:ext cx="10909049" cy="2689588"/>
          </a:xfrm>
          <a:prstGeom prst="rect">
            <a:avLst/>
          </a:prstGeom>
          <a:solidFill>
            <a:schemeClr val="accent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55640" y="1656774"/>
            <a:ext cx="8052989" cy="5095716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674CFC53-2016-38F3-8921-876B3740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85" y="189407"/>
            <a:ext cx="3589331" cy="129551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FF7AFC-112B-1C7E-7A83-A03D91D0C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31" y="1727555"/>
            <a:ext cx="7859011" cy="2280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973172-847B-1879-F8FF-14F7569E0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85" y="4125968"/>
            <a:ext cx="3592002" cy="2542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711E4C-0896-35CF-6168-8A4C2515D8A2}"/>
              </a:ext>
            </a:extLst>
          </p:cNvPr>
          <p:cNvSpPr/>
          <p:nvPr/>
        </p:nvSpPr>
        <p:spPr>
          <a:xfrm>
            <a:off x="6883178" y="4169455"/>
            <a:ext cx="539972" cy="267287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415C03-50A0-1D0F-BD6E-26C92524B6F4}"/>
              </a:ext>
            </a:extLst>
          </p:cNvPr>
          <p:cNvSpPr/>
          <p:nvPr/>
        </p:nvSpPr>
        <p:spPr>
          <a:xfrm>
            <a:off x="7224600" y="5080258"/>
            <a:ext cx="1324671" cy="300007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23FAC8-25B9-D91D-29D6-64436820F425}"/>
              </a:ext>
            </a:extLst>
          </p:cNvPr>
          <p:cNvSpPr/>
          <p:nvPr/>
        </p:nvSpPr>
        <p:spPr>
          <a:xfrm>
            <a:off x="7920928" y="4425011"/>
            <a:ext cx="1324672" cy="30000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CF90B-B1C2-C3D2-B85E-19B5A93C0833}"/>
              </a:ext>
            </a:extLst>
          </p:cNvPr>
          <p:cNvSpPr txBox="1"/>
          <p:nvPr/>
        </p:nvSpPr>
        <p:spPr>
          <a:xfrm>
            <a:off x="5228616" y="4116164"/>
            <a:ext cx="683284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ko-KR" altLang="en-US" b="1" dirty="0">
                <a:latin typeface="+mn-ea"/>
              </a:rPr>
              <a:t>가독성을 위해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Fare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컬럼을 크기 순서로 나열한 자료를 </a:t>
            </a:r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등분하는 관측 값인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사분위수로 </a:t>
            </a:r>
            <a:r>
              <a:rPr lang="ko-KR" altLang="en-US" b="1" dirty="0">
                <a:latin typeface="+mn-ea"/>
              </a:rPr>
              <a:t>표현했습니다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</a:pPr>
            <a:endParaRPr lang="en-US" altLang="ko-KR" b="1" dirty="0">
              <a:latin typeface="+mn-ea"/>
            </a:endParaRPr>
          </a:p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np.quantile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함수를 사용해 </a:t>
            </a:r>
            <a:endParaRPr lang="en-US" altLang="ko-KR" b="1" dirty="0">
              <a:latin typeface="+mn-ea"/>
            </a:endParaRPr>
          </a:p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-US" altLang="ko-KR" b="1" dirty="0">
                <a:latin typeface="+mn-ea"/>
              </a:rPr>
              <a:t>1 </a:t>
            </a:r>
            <a:r>
              <a:rPr lang="ko-KR" altLang="en-US" b="1" dirty="0">
                <a:latin typeface="+mn-ea"/>
              </a:rPr>
              <a:t>사분위는 전체의 </a:t>
            </a:r>
            <a:r>
              <a:rPr lang="en-US" altLang="ko-KR" b="1" dirty="0">
                <a:latin typeface="+mn-ea"/>
              </a:rPr>
              <a:t>25%</a:t>
            </a:r>
            <a:r>
              <a:rPr lang="ko-KR" altLang="en-US" b="1" dirty="0">
                <a:latin typeface="+mn-ea"/>
              </a:rPr>
              <a:t>에 해당되는 </a:t>
            </a:r>
            <a:r>
              <a:rPr lang="en-US" altLang="ko-KR" b="1" dirty="0">
                <a:latin typeface="+mn-ea"/>
              </a:rPr>
              <a:t>7.9104</a:t>
            </a:r>
            <a:r>
              <a:rPr lang="ko-KR" altLang="en-US" b="1" dirty="0">
                <a:latin typeface="+mn-ea"/>
              </a:rPr>
              <a:t>이고</a:t>
            </a:r>
            <a:r>
              <a:rPr lang="en-US" altLang="ko-KR" b="1" dirty="0">
                <a:latin typeface="+mn-ea"/>
              </a:rPr>
              <a:t>, 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-US" altLang="ko-KR" b="1" dirty="0">
                <a:latin typeface="+mn-ea"/>
              </a:rPr>
              <a:t>2 </a:t>
            </a:r>
            <a:r>
              <a:rPr lang="ko-KR" altLang="en-US" b="1" dirty="0">
                <a:latin typeface="+mn-ea"/>
              </a:rPr>
              <a:t>사분위는 전체의 </a:t>
            </a:r>
            <a:r>
              <a:rPr lang="en-US" altLang="ko-KR" b="1" dirty="0">
                <a:latin typeface="+mn-ea"/>
              </a:rPr>
              <a:t>50% </a:t>
            </a:r>
            <a:r>
              <a:rPr lang="ko-KR" altLang="en-US" b="1" dirty="0">
                <a:latin typeface="+mn-ea"/>
              </a:rPr>
              <a:t>즉 중앙값은 </a:t>
            </a:r>
            <a:r>
              <a:rPr lang="en-US" altLang="ko-KR" b="1" dirty="0">
                <a:latin typeface="+mn-ea"/>
              </a:rPr>
              <a:t>14.4542, 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-US" altLang="ko-KR" b="1" dirty="0">
                <a:latin typeface="+mn-ea"/>
              </a:rPr>
              <a:t>3 </a:t>
            </a:r>
            <a:r>
              <a:rPr lang="ko-KR" altLang="en-US" b="1" dirty="0">
                <a:latin typeface="+mn-ea"/>
              </a:rPr>
              <a:t>사분위는 전체의 </a:t>
            </a:r>
            <a:r>
              <a:rPr lang="en-US" altLang="ko-KR" b="1" dirty="0">
                <a:latin typeface="+mn-ea"/>
              </a:rPr>
              <a:t>75%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31.0</a:t>
            </a:r>
            <a:r>
              <a:rPr lang="ko-KR" altLang="en-US" b="1" dirty="0">
                <a:latin typeface="+mn-ea"/>
              </a:rPr>
              <a:t>이다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-US" altLang="ko-KR" b="1" dirty="0">
                <a:latin typeface="+mn-ea"/>
              </a:rPr>
              <a:t>IQR </a:t>
            </a:r>
            <a:r>
              <a:rPr lang="ko-KR" altLang="en-US" b="1" dirty="0">
                <a:latin typeface="+mn-ea"/>
              </a:rPr>
              <a:t>은 </a:t>
            </a:r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>
                <a:latin typeface="+mn-ea"/>
              </a:rPr>
              <a:t>사분위의 값에서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사분위의 값을 뺀 </a:t>
            </a:r>
            <a:r>
              <a:rPr lang="en-US" altLang="ko-KR" b="1" dirty="0">
                <a:latin typeface="+mn-ea"/>
              </a:rPr>
              <a:t>23.0896</a:t>
            </a:r>
            <a:r>
              <a:rPr lang="ko-KR" altLang="en-US" b="1" dirty="0">
                <a:latin typeface="+mn-ea"/>
              </a:rPr>
              <a:t>이 된다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CDE757-0042-615B-9BF4-72894C59F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0" y="6240229"/>
            <a:ext cx="466483" cy="4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953107" y="2871721"/>
            <a:ext cx="10527690" cy="308601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13854" y="176497"/>
            <a:ext cx="8725039" cy="6516533"/>
          </a:xfrm>
          <a:prstGeom prst="rect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EA525-4A59-DC0E-4668-111326DF1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" b="1"/>
          <a:stretch/>
        </p:blipFill>
        <p:spPr>
          <a:xfrm>
            <a:off x="1590632" y="2671186"/>
            <a:ext cx="5092971" cy="39298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5784DE-1496-0514-3AF4-83A80110B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" b="5723"/>
          <a:stretch/>
        </p:blipFill>
        <p:spPr>
          <a:xfrm>
            <a:off x="1600060" y="280910"/>
            <a:ext cx="8524072" cy="23235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B99E3F-0758-BFFF-BFED-C6F889951C76}"/>
              </a:ext>
            </a:extLst>
          </p:cNvPr>
          <p:cNvSpPr/>
          <p:nvPr/>
        </p:nvSpPr>
        <p:spPr>
          <a:xfrm>
            <a:off x="7597576" y="3031331"/>
            <a:ext cx="741561" cy="289629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CF90B-B1C2-C3D2-B85E-19B5A93C0833}"/>
              </a:ext>
            </a:extLst>
          </p:cNvPr>
          <p:cNvSpPr txBox="1"/>
          <p:nvPr/>
        </p:nvSpPr>
        <p:spPr>
          <a:xfrm>
            <a:off x="6683603" y="2559220"/>
            <a:ext cx="56323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pd.cut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은 구간을 나눠주는 함수인데 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구간의 </a:t>
            </a:r>
            <a:r>
              <a:rPr lang="en-US" altLang="ko-KR" b="1" dirty="0">
                <a:latin typeface="+mn-ea"/>
              </a:rPr>
              <a:t>start </a:t>
            </a:r>
            <a:r>
              <a:rPr lang="ko-KR" altLang="en-US" b="1" dirty="0">
                <a:latin typeface="+mn-ea"/>
              </a:rPr>
              <a:t>값은 미포함</a:t>
            </a:r>
            <a:r>
              <a:rPr lang="en-US" altLang="ko-KR" b="1" dirty="0">
                <a:latin typeface="+mn-ea"/>
              </a:rPr>
              <a:t>, end </a:t>
            </a:r>
            <a:r>
              <a:rPr lang="ko-KR" altLang="en-US" b="1" dirty="0">
                <a:latin typeface="+mn-ea"/>
              </a:rPr>
              <a:t>값은 포함하기에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Fare = 1</a:t>
            </a:r>
            <a:r>
              <a:rPr lang="ko-KR" altLang="en-US" b="1" dirty="0">
                <a:latin typeface="+mn-ea"/>
              </a:rPr>
              <a:t>에는 </a:t>
            </a:r>
            <a:r>
              <a:rPr lang="en-US" altLang="ko-KR" b="1" dirty="0">
                <a:latin typeface="+mn-ea"/>
              </a:rPr>
              <a:t>train[“Fare”],0.25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 err="1">
                <a:latin typeface="+mn-ea"/>
              </a:rPr>
              <a:t>사분위</a:t>
            </a:r>
            <a:r>
              <a:rPr lang="ko-KR" altLang="en-US" b="1" dirty="0">
                <a:latin typeface="+mn-ea"/>
              </a:rPr>
              <a:t> 값이</a:t>
            </a:r>
            <a:r>
              <a:rPr lang="en-US" altLang="ko-KR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Fare = 2</a:t>
            </a:r>
            <a:r>
              <a:rPr lang="ko-KR" altLang="en-US" b="1" dirty="0">
                <a:latin typeface="+mn-ea"/>
              </a:rPr>
              <a:t>에는 </a:t>
            </a:r>
            <a:r>
              <a:rPr lang="en-US" altLang="ko-KR" b="1" dirty="0">
                <a:latin typeface="+mn-ea"/>
              </a:rPr>
              <a:t>train[“Fare”],0.50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2</a:t>
            </a:r>
            <a:r>
              <a:rPr lang="ko-KR" altLang="en-US" b="1" dirty="0" err="1">
                <a:latin typeface="+mn-ea"/>
              </a:rPr>
              <a:t>사분위</a:t>
            </a:r>
            <a:r>
              <a:rPr lang="ko-KR" altLang="en-US" b="1" dirty="0">
                <a:latin typeface="+mn-ea"/>
              </a:rPr>
              <a:t> 값이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Fare = 3</a:t>
            </a:r>
            <a:r>
              <a:rPr lang="ko-KR" altLang="en-US" b="1" dirty="0">
                <a:latin typeface="+mn-ea"/>
              </a:rPr>
              <a:t>에는 </a:t>
            </a:r>
            <a:r>
              <a:rPr lang="en-US" altLang="ko-KR" b="1" dirty="0">
                <a:latin typeface="+mn-ea"/>
              </a:rPr>
              <a:t>train[“Fare”],0.75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 err="1">
                <a:latin typeface="+mn-ea"/>
              </a:rPr>
              <a:t>사분위</a:t>
            </a:r>
            <a:r>
              <a:rPr lang="ko-KR" altLang="en-US" b="1" dirty="0">
                <a:latin typeface="+mn-ea"/>
              </a:rPr>
              <a:t> 값이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Fare = 4</a:t>
            </a:r>
            <a:r>
              <a:rPr lang="ko-KR" altLang="en-US" b="1" dirty="0">
                <a:latin typeface="+mn-ea"/>
              </a:rPr>
              <a:t>에는 </a:t>
            </a:r>
            <a:r>
              <a:rPr lang="en-US" altLang="ko-KR" b="1" dirty="0">
                <a:latin typeface="+mn-ea"/>
              </a:rPr>
              <a:t>train[“Fare”],Max</a:t>
            </a:r>
            <a:r>
              <a:rPr lang="ko-KR" altLang="en-US" b="1" dirty="0">
                <a:latin typeface="+mn-ea"/>
              </a:rPr>
              <a:t>값이 출력 되었다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70555-F698-2D57-A4DE-87B697ADB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0" y="6240229"/>
            <a:ext cx="466483" cy="4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7C017CB-3591-B3CB-395A-9A96B2144D81}"/>
              </a:ext>
            </a:extLst>
          </p:cNvPr>
          <p:cNvSpPr/>
          <p:nvPr/>
        </p:nvSpPr>
        <p:spPr>
          <a:xfrm>
            <a:off x="3855491" y="308852"/>
            <a:ext cx="8841334" cy="1913736"/>
          </a:xfrm>
          <a:prstGeom prst="rec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134262-8DE1-2E79-232C-94A92773A734}"/>
              </a:ext>
            </a:extLst>
          </p:cNvPr>
          <p:cNvSpPr/>
          <p:nvPr/>
        </p:nvSpPr>
        <p:spPr>
          <a:xfrm>
            <a:off x="1517670" y="89781"/>
            <a:ext cx="7407255" cy="6592834"/>
          </a:xfrm>
          <a:prstGeom prst="rect">
            <a:avLst/>
          </a:prstGeom>
          <a:solidFill>
            <a:schemeClr val="accent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7086758" y="2381250"/>
            <a:ext cx="5019518" cy="4281937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3DEC7-A4B4-F03C-EBA9-A17B603CC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/>
          <a:stretch/>
        </p:blipFill>
        <p:spPr>
          <a:xfrm>
            <a:off x="1596027" y="3138345"/>
            <a:ext cx="5275222" cy="347699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177BFE7-23C6-3211-4325-DFF9D24E0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7"/>
          <a:stretch/>
        </p:blipFill>
        <p:spPr>
          <a:xfrm>
            <a:off x="1582779" y="166236"/>
            <a:ext cx="5275222" cy="2904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6CFCAE-4585-AA08-B1B3-8E4A5D1ADE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5495" r="8555" b="3343"/>
          <a:stretch/>
        </p:blipFill>
        <p:spPr>
          <a:xfrm>
            <a:off x="7124699" y="2447925"/>
            <a:ext cx="4895829" cy="36719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CCC146-FA31-248F-C2BB-2EE1AC1D6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98" y="6188579"/>
            <a:ext cx="4895851" cy="4267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CD2393-B87A-37D0-D890-B3E8C05B818D}"/>
              </a:ext>
            </a:extLst>
          </p:cNvPr>
          <p:cNvSpPr/>
          <p:nvPr/>
        </p:nvSpPr>
        <p:spPr>
          <a:xfrm>
            <a:off x="7794610" y="574315"/>
            <a:ext cx="851673" cy="265746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D57348-CA64-6415-B190-65FBD18D72A7}"/>
              </a:ext>
            </a:extLst>
          </p:cNvPr>
          <p:cNvSpPr/>
          <p:nvPr/>
        </p:nvSpPr>
        <p:spPr>
          <a:xfrm>
            <a:off x="8639601" y="969652"/>
            <a:ext cx="910799" cy="2287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391719-653D-A594-D612-5D18EAD67520}"/>
              </a:ext>
            </a:extLst>
          </p:cNvPr>
          <p:cNvSpPr/>
          <p:nvPr/>
        </p:nvSpPr>
        <p:spPr>
          <a:xfrm>
            <a:off x="8307813" y="1368754"/>
            <a:ext cx="910799" cy="2287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7A717-E186-05F8-0B8A-E0F2CA7CCAD7}"/>
              </a:ext>
            </a:extLst>
          </p:cNvPr>
          <p:cNvSpPr/>
          <p:nvPr/>
        </p:nvSpPr>
        <p:spPr>
          <a:xfrm>
            <a:off x="9023776" y="1758332"/>
            <a:ext cx="1894257" cy="239707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C3B2E9-693F-551E-2C58-06DF098249EF}"/>
              </a:ext>
            </a:extLst>
          </p:cNvPr>
          <p:cNvSpPr txBox="1"/>
          <p:nvPr/>
        </p:nvSpPr>
        <p:spPr>
          <a:xfrm>
            <a:off x="6628042" y="444724"/>
            <a:ext cx="5860749" cy="159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en-US" altLang="ko-KR" sz="1600" b="1" dirty="0">
                <a:latin typeface="+mn-ea"/>
              </a:rPr>
              <a:t>Age</a:t>
            </a:r>
            <a:r>
              <a:rPr lang="ko-KR" altLang="en-US" sz="1600" b="1" dirty="0">
                <a:latin typeface="+mn-ea"/>
              </a:rPr>
              <a:t>를 </a:t>
            </a:r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groupby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하여 </a:t>
            </a:r>
            <a:r>
              <a:rPr lang="ko-KR" altLang="en-US" sz="1600" b="1" dirty="0" err="1">
                <a:latin typeface="+mn-ea"/>
              </a:rPr>
              <a:t>생존률을</a:t>
            </a:r>
            <a:r>
              <a:rPr lang="ko-KR" altLang="en-US" sz="1600" b="1" dirty="0">
                <a:latin typeface="+mn-ea"/>
              </a:rPr>
              <a:t> 보여주는 그래프이다</a:t>
            </a:r>
            <a:endParaRPr lang="en-US" altLang="ko-KR" sz="1600" b="1" dirty="0"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dirty="0">
                <a:latin typeface="+mn-ea"/>
              </a:rPr>
              <a:t>왼쪽은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kind=bar </a:t>
            </a:r>
            <a:r>
              <a:rPr lang="ko-KR" altLang="en-US" sz="1600" b="1" dirty="0">
                <a:latin typeface="+mn-ea"/>
              </a:rPr>
              <a:t>로 막대그래프로</a:t>
            </a:r>
            <a:r>
              <a:rPr lang="en-US" altLang="ko-KR" sz="1600" b="1" dirty="0">
                <a:latin typeface="+mn-ea"/>
              </a:rPr>
              <a:t>,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pPr algn="ctr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dirty="0">
                <a:latin typeface="+mn-ea"/>
              </a:rPr>
              <a:t>오른쪽은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kind=pie </a:t>
            </a:r>
            <a:r>
              <a:rPr lang="ko-KR" altLang="en-US" sz="1600" b="1" dirty="0">
                <a:latin typeface="+mn-ea"/>
              </a:rPr>
              <a:t>로 파이차트로 표현했으며</a:t>
            </a:r>
            <a:r>
              <a:rPr lang="en-US" altLang="ko-KR" sz="1600" b="1" dirty="0">
                <a:latin typeface="+mn-ea"/>
              </a:rPr>
              <a:t>, </a:t>
            </a:r>
          </a:p>
          <a:p>
            <a:pPr algn="ctr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ko-KR" altLang="en-US" sz="1600" b="1" dirty="0">
                <a:latin typeface="+mn-ea"/>
              </a:rPr>
              <a:t>비율을 나타내기 위해 </a:t>
            </a:r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autoptc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=“%.1f%%” </a:t>
            </a:r>
            <a:r>
              <a:rPr lang="ko-KR" altLang="en-US" sz="1600" b="1" dirty="0">
                <a:latin typeface="+mn-ea"/>
              </a:rPr>
              <a:t>로 설정했다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B05EEE-BA9B-9EA9-9A8B-2C4B21BC2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2" y="6047310"/>
            <a:ext cx="615877" cy="6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-298271" y="4276906"/>
            <a:ext cx="11678401" cy="1240882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53776" y="158552"/>
            <a:ext cx="10387333" cy="6674462"/>
          </a:xfrm>
          <a:prstGeom prst="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494D876-3D1B-3EC1-AEA5-596C80821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9" b="31379"/>
          <a:stretch/>
        </p:blipFill>
        <p:spPr>
          <a:xfrm>
            <a:off x="1647925" y="926226"/>
            <a:ext cx="5819675" cy="16408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497983-5130-C1ED-0FC8-E58DDAF06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67" b="68009"/>
          <a:stretch/>
        </p:blipFill>
        <p:spPr>
          <a:xfrm>
            <a:off x="1675633" y="217517"/>
            <a:ext cx="3053385" cy="634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684641-7DEB-23B3-D031-768C143478EF}"/>
              </a:ext>
            </a:extLst>
          </p:cNvPr>
          <p:cNvSpPr txBox="1"/>
          <p:nvPr/>
        </p:nvSpPr>
        <p:spPr>
          <a:xfrm>
            <a:off x="570683" y="4415375"/>
            <a:ext cx="5709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n-ea"/>
              </a:rPr>
              <a:t>d_df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에는 </a:t>
            </a:r>
            <a:r>
              <a:rPr lang="en-US" altLang="ko-KR" b="1" dirty="0">
                <a:latin typeface="+mn-ea"/>
              </a:rPr>
              <a:t>Survived</a:t>
            </a:r>
            <a:r>
              <a:rPr lang="ko-KR" altLang="en-US" b="1" dirty="0">
                <a:latin typeface="+mn-ea"/>
              </a:rPr>
              <a:t>가 </a:t>
            </a:r>
            <a:r>
              <a:rPr lang="en-US" altLang="ko-KR" b="1" dirty="0">
                <a:latin typeface="+mn-ea"/>
              </a:rPr>
              <a:t>0 </a:t>
            </a:r>
            <a:r>
              <a:rPr lang="ko-KR" altLang="en-US" b="1" dirty="0">
                <a:latin typeface="+mn-ea"/>
              </a:rPr>
              <a:t>인 사망자들을</a:t>
            </a:r>
            <a:r>
              <a:rPr lang="en-US" altLang="ko-KR" b="1" dirty="0">
                <a:latin typeface="+mn-ea"/>
              </a:rPr>
              <a:t>,</a:t>
            </a:r>
          </a:p>
          <a:p>
            <a:pPr algn="ctr"/>
            <a:r>
              <a:rPr lang="en-US" altLang="ko-KR" b="1" dirty="0" err="1">
                <a:latin typeface="+mn-ea"/>
              </a:rPr>
              <a:t>S_df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에는 </a:t>
            </a:r>
            <a:r>
              <a:rPr lang="en-US" altLang="ko-KR" b="1" dirty="0">
                <a:latin typeface="+mn-ea"/>
              </a:rPr>
              <a:t>Survived</a:t>
            </a:r>
            <a:r>
              <a:rPr lang="ko-KR" altLang="en-US" b="1" dirty="0">
                <a:latin typeface="+mn-ea"/>
              </a:rPr>
              <a:t>가 </a:t>
            </a:r>
            <a:r>
              <a:rPr lang="en-US" altLang="ko-KR" b="1" dirty="0">
                <a:latin typeface="+mn-ea"/>
              </a:rPr>
              <a:t>1 </a:t>
            </a:r>
            <a:r>
              <a:rPr lang="ko-KR" altLang="en-US" b="1" dirty="0">
                <a:latin typeface="+mn-ea"/>
              </a:rPr>
              <a:t>인 생존자들의 데이터를 나눠 생존자들의 나이를 표현했습니다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24A0BF-67D9-0A13-C6A7-575EB2FBF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64" y="2628276"/>
            <a:ext cx="5709003" cy="40711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771AE9-7D15-E2D9-B2F1-4C04BF5FF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2" y="6047310"/>
            <a:ext cx="615877" cy="61587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67CBAE5-9926-ED82-5CD8-F08E4A1E7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18" r="59657" b="725"/>
          <a:stretch/>
        </p:blipFill>
        <p:spPr>
          <a:xfrm>
            <a:off x="1662933" y="2654747"/>
            <a:ext cx="2555775" cy="6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4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-77685" y="4680329"/>
            <a:ext cx="11276728" cy="1174988"/>
          </a:xfrm>
          <a:prstGeom prst="rec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497075" y="50317"/>
            <a:ext cx="10599686" cy="6605338"/>
          </a:xfrm>
          <a:prstGeom prst="rect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200E33B-3DCA-B8D1-1070-9D20709AC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9" r="45017"/>
          <a:stretch/>
        </p:blipFill>
        <p:spPr>
          <a:xfrm>
            <a:off x="1582392" y="2152827"/>
            <a:ext cx="3885759" cy="2404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B86C39-EB28-0420-76C3-95E210B17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/>
          <a:stretch/>
        </p:blipFill>
        <p:spPr>
          <a:xfrm>
            <a:off x="7203044" y="1156184"/>
            <a:ext cx="4821747" cy="5431518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399526D0-B4E6-1C88-7584-694CD2CA5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 b="60529"/>
          <a:stretch/>
        </p:blipFill>
        <p:spPr>
          <a:xfrm>
            <a:off x="1572965" y="146036"/>
            <a:ext cx="5574454" cy="19173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E728A5-4665-6BE8-A2FC-EDAFCAC79B67}"/>
              </a:ext>
            </a:extLst>
          </p:cNvPr>
          <p:cNvSpPr/>
          <p:nvPr/>
        </p:nvSpPr>
        <p:spPr>
          <a:xfrm>
            <a:off x="4593011" y="4908549"/>
            <a:ext cx="1445839" cy="301625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B2D08-4FCD-D4FE-6FA4-86F643D94F2C}"/>
              </a:ext>
            </a:extLst>
          </p:cNvPr>
          <p:cNvSpPr txBox="1"/>
          <p:nvPr/>
        </p:nvSpPr>
        <p:spPr>
          <a:xfrm>
            <a:off x="204556" y="4766100"/>
            <a:ext cx="68146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각각 </a:t>
            </a:r>
            <a:r>
              <a:rPr lang="en-US" altLang="ko-KR" b="1" dirty="0" err="1">
                <a:latin typeface="+mn-ea"/>
              </a:rPr>
              <a:t>Pclass</a:t>
            </a:r>
            <a:r>
              <a:rPr lang="en-US" altLang="ko-KR" b="1" dirty="0">
                <a:latin typeface="+mn-ea"/>
              </a:rPr>
              <a:t>=1, </a:t>
            </a:r>
            <a:r>
              <a:rPr lang="en-US" altLang="ko-KR" b="1" dirty="0" err="1">
                <a:latin typeface="+mn-ea"/>
              </a:rPr>
              <a:t>Pclass</a:t>
            </a:r>
            <a:r>
              <a:rPr lang="en-US" altLang="ko-KR" b="1" dirty="0">
                <a:latin typeface="+mn-ea"/>
              </a:rPr>
              <a:t>=2, </a:t>
            </a:r>
            <a:r>
              <a:rPr lang="en-US" altLang="ko-KR" b="1" dirty="0" err="1">
                <a:latin typeface="+mn-ea"/>
              </a:rPr>
              <a:t>Pclass</a:t>
            </a:r>
            <a:r>
              <a:rPr lang="en-US" altLang="ko-KR" b="1" dirty="0">
                <a:latin typeface="+mn-ea"/>
              </a:rPr>
              <a:t>=3</a:t>
            </a:r>
            <a:r>
              <a:rPr lang="ko-KR" altLang="en-US" b="1" dirty="0">
                <a:latin typeface="+mn-ea"/>
              </a:rPr>
              <a:t>일 때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value_counts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를 사용해 객실 등급 별 나이를 보여주고 있다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25A485-8A43-C808-A7AC-AA59560C9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0" y="6235704"/>
            <a:ext cx="419951" cy="4199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50327C-EB45-FC64-E378-BDC387960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9" y="5708423"/>
            <a:ext cx="539858" cy="5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588891" y="281409"/>
            <a:ext cx="6103381" cy="6505890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88891" y="2977850"/>
            <a:ext cx="10695472" cy="2576916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73273-43EB-BDDD-CF2E-FB7AE10CE0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2"/>
          <a:stretch/>
        </p:blipFill>
        <p:spPr>
          <a:xfrm>
            <a:off x="1692684" y="366252"/>
            <a:ext cx="5544666" cy="13093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172988-8D85-82D9-1D59-1E71E839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57" y="1751083"/>
            <a:ext cx="5544666" cy="494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32C39-3A5A-49B1-24B2-ED095059D646}"/>
              </a:ext>
            </a:extLst>
          </p:cNvPr>
          <p:cNvSpPr txBox="1"/>
          <p:nvPr/>
        </p:nvSpPr>
        <p:spPr>
          <a:xfrm>
            <a:off x="7135560" y="3169498"/>
            <a:ext cx="505644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생존자들의 데이터가 담겨 있는 </a:t>
            </a:r>
            <a:r>
              <a:rPr lang="en-US" altLang="ko-KR" b="1" dirty="0" err="1">
                <a:latin typeface="+mn-ea"/>
              </a:rPr>
              <a:t>s_df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에서 각각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Pclass</a:t>
            </a:r>
            <a:r>
              <a:rPr lang="en-US" altLang="ko-KR" b="1" dirty="0">
                <a:latin typeface="+mn-ea"/>
              </a:rPr>
              <a:t> = 1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등석 승객들의 나이 분포</a:t>
            </a:r>
            <a:r>
              <a:rPr lang="en-US" altLang="ko-KR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Pclass</a:t>
            </a:r>
            <a:r>
              <a:rPr lang="en-US" altLang="ko-KR" b="1" dirty="0">
                <a:latin typeface="+mn-ea"/>
              </a:rPr>
              <a:t> = 2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2</a:t>
            </a:r>
            <a:r>
              <a:rPr lang="ko-KR" altLang="en-US" b="1" dirty="0">
                <a:latin typeface="+mn-ea"/>
              </a:rPr>
              <a:t>등석 승객들의 나이 분포</a:t>
            </a:r>
            <a:r>
              <a:rPr lang="en-US" altLang="ko-KR" b="1" dirty="0">
                <a:latin typeface="+mn-ea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    </a:t>
            </a:r>
            <a:r>
              <a:rPr lang="en-US" altLang="ko-KR" b="1" dirty="0" err="1">
                <a:latin typeface="+mn-ea"/>
              </a:rPr>
              <a:t>Pclass</a:t>
            </a:r>
            <a:r>
              <a:rPr lang="en-US" altLang="ko-KR" b="1" dirty="0">
                <a:latin typeface="+mn-ea"/>
              </a:rPr>
              <a:t> = 3</a:t>
            </a:r>
            <a:r>
              <a:rPr lang="ko-KR" altLang="en-US" b="1" dirty="0">
                <a:latin typeface="+mn-ea"/>
              </a:rPr>
              <a:t>인 </a:t>
            </a:r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>
                <a:latin typeface="+mn-ea"/>
              </a:rPr>
              <a:t>등석 승객들의 나이 분포를 나타냅니다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176223-930E-D30D-B81A-945E46868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0" y="6235704"/>
            <a:ext cx="419951" cy="4199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13A616-DEFF-46B9-FA11-125B7B809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9" y="5708423"/>
            <a:ext cx="539858" cy="5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6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-738908" y="4705031"/>
            <a:ext cx="7639740" cy="1736873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606508" y="328637"/>
            <a:ext cx="10414838" cy="6408211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3800CB-DA41-0FC6-53CF-30CCC5617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42" r="33915"/>
          <a:stretch/>
        </p:blipFill>
        <p:spPr>
          <a:xfrm>
            <a:off x="1699049" y="2164455"/>
            <a:ext cx="4185930" cy="23698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2EBEA6-AB74-382E-EF7B-35ED89BF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225" y="2136748"/>
            <a:ext cx="5975717" cy="4515172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45D77E9-CFA2-C72D-9B78-452C5D01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0"/>
          <a:stretch/>
        </p:blipFill>
        <p:spPr>
          <a:xfrm>
            <a:off x="1699684" y="416095"/>
            <a:ext cx="7114692" cy="16638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3DF767-52B8-433A-1EAF-B6E2E3D9C107}"/>
              </a:ext>
            </a:extLst>
          </p:cNvPr>
          <p:cNvSpPr/>
          <p:nvPr/>
        </p:nvSpPr>
        <p:spPr>
          <a:xfrm>
            <a:off x="1078404" y="4864212"/>
            <a:ext cx="778971" cy="27859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5A3E4-62F2-82EF-FD0E-41DB5B3DC5D3}"/>
              </a:ext>
            </a:extLst>
          </p:cNvPr>
          <p:cNvSpPr/>
          <p:nvPr/>
        </p:nvSpPr>
        <p:spPr>
          <a:xfrm>
            <a:off x="3025981" y="4861037"/>
            <a:ext cx="540846" cy="238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7C25F9-771E-BAD4-F407-8DFF5701B61A}"/>
              </a:ext>
            </a:extLst>
          </p:cNvPr>
          <p:cNvSpPr/>
          <p:nvPr/>
        </p:nvSpPr>
        <p:spPr>
          <a:xfrm>
            <a:off x="3459365" y="5475853"/>
            <a:ext cx="474460" cy="2081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ECD2E-D4E5-72CD-8163-CE21B466D64A}"/>
              </a:ext>
            </a:extLst>
          </p:cNvPr>
          <p:cNvSpPr txBox="1"/>
          <p:nvPr/>
        </p:nvSpPr>
        <p:spPr>
          <a:xfrm>
            <a:off x="170654" y="4793914"/>
            <a:ext cx="568482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30"/>
              </a:spcBef>
              <a:spcAft>
                <a:spcPts val="130"/>
              </a:spcAft>
            </a:pPr>
            <a:r>
              <a:rPr lang="ko-KR" altLang="en-US" b="1" dirty="0">
                <a:latin typeface="+mn-ea"/>
              </a:rPr>
              <a:t>조절한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Figsize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에 맞게끔</a:t>
            </a:r>
            <a:r>
              <a:rPr lang="en-US" altLang="ko-KR" b="1" dirty="0">
                <a:latin typeface="+mn-ea"/>
              </a:rPr>
              <a:t>,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ticks </a:t>
            </a:r>
            <a:r>
              <a:rPr lang="ko-KR" altLang="en-US" b="1" dirty="0">
                <a:latin typeface="+mn-ea"/>
              </a:rPr>
              <a:t>의 </a:t>
            </a:r>
            <a:r>
              <a:rPr lang="en-US" altLang="ko-KR" b="1" dirty="0">
                <a:latin typeface="+mn-ea"/>
              </a:rPr>
              <a:t>size </a:t>
            </a:r>
            <a:r>
              <a:rPr lang="ko-KR" altLang="en-US" b="1" dirty="0">
                <a:latin typeface="+mn-ea"/>
              </a:rPr>
              <a:t>를 조절했다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algn="ctr">
              <a:spcBef>
                <a:spcPts val="130"/>
              </a:spcBef>
              <a:spcAft>
                <a:spcPts val="130"/>
              </a:spcAft>
            </a:pPr>
            <a:endParaRPr lang="en-US" altLang="ko-KR" b="1" dirty="0">
              <a:latin typeface="+mn-ea"/>
            </a:endParaRPr>
          </a:p>
          <a:p>
            <a:pPr algn="ctr">
              <a:spcBef>
                <a:spcPts val="130"/>
              </a:spcBef>
              <a:spcAft>
                <a:spcPts val="130"/>
              </a:spcAft>
            </a:pPr>
            <a:r>
              <a:rPr lang="ko-KR" altLang="en-US" b="1" dirty="0">
                <a:latin typeface="+mn-ea"/>
              </a:rPr>
              <a:t>이전에 </a:t>
            </a:r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사분위로 나눈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Fare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를 이용해</a:t>
            </a:r>
            <a:endParaRPr lang="en-US" altLang="ko-KR" b="1" dirty="0">
              <a:latin typeface="+mn-ea"/>
            </a:endParaRPr>
          </a:p>
          <a:p>
            <a:pPr algn="ctr">
              <a:spcBef>
                <a:spcPts val="130"/>
              </a:spcBef>
              <a:spcAft>
                <a:spcPts val="130"/>
              </a:spcAft>
            </a:pPr>
            <a:r>
              <a:rPr lang="ko-KR" altLang="en-US" b="1" dirty="0">
                <a:latin typeface="+mn-ea"/>
              </a:rPr>
              <a:t>전체 승객의 </a:t>
            </a:r>
            <a:r>
              <a:rPr lang="en-US" altLang="ko-KR" b="1" dirty="0">
                <a:latin typeface="+mn-ea"/>
              </a:rPr>
              <a:t>Fare =1 , Fare =2, Fare =3, Fare =4 </a:t>
            </a:r>
            <a:r>
              <a:rPr lang="ko-KR" altLang="en-US" b="1" dirty="0">
                <a:latin typeface="+mn-ea"/>
              </a:rPr>
              <a:t>의 연령대를 보여준다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672385-6128-7F25-E086-6446B34AD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6" y="6355343"/>
            <a:ext cx="419951" cy="419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4CD53A-6948-DAE6-9750-E3B97DA74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6" y="6216424"/>
            <a:ext cx="534456" cy="5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6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608131" y="2159669"/>
            <a:ext cx="10648524" cy="2023952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608131" y="206381"/>
            <a:ext cx="6335141" cy="6592834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EBA2A-F599-FCD4-359A-7F4AB38D4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86" y="3256761"/>
            <a:ext cx="6120838" cy="341481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2B1F89F-F13F-31EF-E6D0-F12621BE5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09" y="276025"/>
            <a:ext cx="6120838" cy="29110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A29074-C7D7-DCE5-66D6-9241297A9142}"/>
              </a:ext>
            </a:extLst>
          </p:cNvPr>
          <p:cNvSpPr/>
          <p:nvPr/>
        </p:nvSpPr>
        <p:spPr>
          <a:xfrm>
            <a:off x="10498145" y="2486024"/>
            <a:ext cx="474656" cy="236021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D256D-84BB-E212-E49A-F6E4B524DFF2}"/>
              </a:ext>
            </a:extLst>
          </p:cNvPr>
          <p:cNvSpPr txBox="1"/>
          <p:nvPr/>
        </p:nvSpPr>
        <p:spPr>
          <a:xfrm>
            <a:off x="7214040" y="2013179"/>
            <a:ext cx="5684821" cy="202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이전에 </a:t>
            </a:r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사분위로 나눈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Fare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를 이용해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생존자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Fare =1 , Fare =2, Fare =3, Fare =4 </a:t>
            </a:r>
            <a:r>
              <a:rPr lang="ko-KR" altLang="en-US" b="1" dirty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연령대를 보여준다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84FA6A-6AD1-A1EB-DCCB-462C2A80A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6" y="6355343"/>
            <a:ext cx="419951" cy="419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EBE266-48FB-0B4F-03CB-3A046661F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6" y="6216424"/>
            <a:ext cx="534456" cy="5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831397" y="2214351"/>
            <a:ext cx="10609223" cy="2429298"/>
          </a:xfrm>
          <a:prstGeom prst="rect">
            <a:avLst/>
          </a:prstGeom>
          <a:solidFill>
            <a:schemeClr val="accent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82777" y="148476"/>
            <a:ext cx="4987705" cy="6592833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0B441-B8AB-DE7A-9280-002AFC33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13" y="3000380"/>
            <a:ext cx="4782468" cy="366575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6623ACB-51A5-B778-BB9E-29E0B19AD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87" y="222158"/>
            <a:ext cx="4817466" cy="27045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E082E6-44EE-810C-7EBC-AFA8FD48CDD9}"/>
              </a:ext>
            </a:extLst>
          </p:cNvPr>
          <p:cNvSpPr/>
          <p:nvPr/>
        </p:nvSpPr>
        <p:spPr>
          <a:xfrm>
            <a:off x="9315888" y="2917174"/>
            <a:ext cx="966350" cy="287988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FB48F1-C6C9-2B32-E421-8EA05A051CD3}"/>
              </a:ext>
            </a:extLst>
          </p:cNvPr>
          <p:cNvSpPr/>
          <p:nvPr/>
        </p:nvSpPr>
        <p:spPr>
          <a:xfrm>
            <a:off x="6977062" y="4138612"/>
            <a:ext cx="828673" cy="278075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B25C4-3419-904A-EA3A-341CFC5ABA0E}"/>
              </a:ext>
            </a:extLst>
          </p:cNvPr>
          <p:cNvSpPr txBox="1"/>
          <p:nvPr/>
        </p:nvSpPr>
        <p:spPr>
          <a:xfrm>
            <a:off x="6479381" y="2361430"/>
            <a:ext cx="569414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선승지를 나타내는 컬럼인 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Embarked </a:t>
            </a:r>
            <a:r>
              <a:rPr lang="ko-KR" altLang="en-US" b="1" dirty="0">
                <a:latin typeface="+mn-ea"/>
              </a:rPr>
              <a:t>를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groupby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하여 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각각 </a:t>
            </a:r>
            <a:r>
              <a:rPr lang="en-US" altLang="ko-KR" b="1" dirty="0">
                <a:latin typeface="+mn-ea"/>
              </a:rPr>
              <a:t>S,Q,C</a:t>
            </a:r>
            <a:r>
              <a:rPr lang="ko-KR" altLang="en-US" b="1" dirty="0">
                <a:latin typeface="+mn-ea"/>
              </a:rPr>
              <a:t>의 선승지 별 생존율을 나타낸다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Plt.text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를 통해 수치를 그래프안에 표현했다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693E9-987B-BF41-DDF4-2E75540D4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9" y="6159195"/>
            <a:ext cx="698805" cy="69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4700"/>
                    </a14:imgEffect>
                    <a14:imgEffect>
                      <a14:saturation sat="110000"/>
                    </a14:imgEffect>
                    <a14:imgEffect>
                      <a14:brightnessContrast bright="-18000" contrast="12000"/>
                    </a14:imgEffect>
                  </a14:imgLayer>
                </a14:imgProps>
              </a:ext>
            </a:extLst>
          </a:blip>
          <a:srcRect/>
          <a:stretch>
            <a:fillRect t="-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B97378-429D-2EB5-9F45-167EA725ECAC}"/>
              </a:ext>
            </a:extLst>
          </p:cNvPr>
          <p:cNvSpPr/>
          <p:nvPr/>
        </p:nvSpPr>
        <p:spPr>
          <a:xfrm>
            <a:off x="1847181" y="4446249"/>
            <a:ext cx="3501426" cy="850565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0AE242-7BE4-D403-294C-F1D9FEA6A86A}"/>
              </a:ext>
            </a:extLst>
          </p:cNvPr>
          <p:cNvSpPr/>
          <p:nvPr/>
        </p:nvSpPr>
        <p:spPr>
          <a:xfrm>
            <a:off x="1818379" y="2943497"/>
            <a:ext cx="3501426" cy="1282746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A1D790D-2C75-184F-7779-AE0932E948A4}"/>
              </a:ext>
            </a:extLst>
          </p:cNvPr>
          <p:cNvSpPr/>
          <p:nvPr/>
        </p:nvSpPr>
        <p:spPr>
          <a:xfrm>
            <a:off x="94754" y="69850"/>
            <a:ext cx="1054804" cy="6718877"/>
          </a:xfrm>
          <a:prstGeom prst="roundRect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F96846-112A-A1AF-8700-EF26289B6789}"/>
              </a:ext>
            </a:extLst>
          </p:cNvPr>
          <p:cNvSpPr/>
          <p:nvPr/>
        </p:nvSpPr>
        <p:spPr>
          <a:xfrm>
            <a:off x="937142" y="4459403"/>
            <a:ext cx="2175631" cy="628219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BE8512-569B-0EDC-8DC3-75498E76B0AF}"/>
              </a:ext>
            </a:extLst>
          </p:cNvPr>
          <p:cNvSpPr/>
          <p:nvPr/>
        </p:nvSpPr>
        <p:spPr>
          <a:xfrm>
            <a:off x="1752629" y="1502481"/>
            <a:ext cx="3567176" cy="1194542"/>
          </a:xfrm>
          <a:prstGeom prst="round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83F8BD-D27D-92C8-FBC7-0903546D180D}"/>
              </a:ext>
            </a:extLst>
          </p:cNvPr>
          <p:cNvSpPr/>
          <p:nvPr/>
        </p:nvSpPr>
        <p:spPr>
          <a:xfrm>
            <a:off x="973400" y="5629046"/>
            <a:ext cx="1021137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36DCA40-B134-B545-B4C2-29D1570AF985}"/>
              </a:ext>
            </a:extLst>
          </p:cNvPr>
          <p:cNvSpPr/>
          <p:nvPr/>
        </p:nvSpPr>
        <p:spPr>
          <a:xfrm>
            <a:off x="915101" y="1516453"/>
            <a:ext cx="1014463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290671-3CE7-9CDE-C22F-1F0A4BB65BF0}"/>
              </a:ext>
            </a:extLst>
          </p:cNvPr>
          <p:cNvSpPr/>
          <p:nvPr/>
        </p:nvSpPr>
        <p:spPr>
          <a:xfrm>
            <a:off x="927427" y="2943497"/>
            <a:ext cx="2175631" cy="628219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15C65FF-4A5A-C574-D233-BE0ADEBAF706}"/>
              </a:ext>
            </a:extLst>
          </p:cNvPr>
          <p:cNvSpPr txBox="1">
            <a:spLocks/>
          </p:cNvSpPr>
          <p:nvPr/>
        </p:nvSpPr>
        <p:spPr>
          <a:xfrm>
            <a:off x="158254" y="1148835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FD41CA6-63AA-7D91-3BAE-E830BFE24DF7}"/>
              </a:ext>
            </a:extLst>
          </p:cNvPr>
          <p:cNvSpPr txBox="1">
            <a:spLocks/>
          </p:cNvSpPr>
          <p:nvPr/>
        </p:nvSpPr>
        <p:spPr>
          <a:xfrm>
            <a:off x="176770" y="-32171"/>
            <a:ext cx="4924619" cy="132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2F54FC6-8142-01D9-6E3F-358F6404CEE2}"/>
              </a:ext>
            </a:extLst>
          </p:cNvPr>
          <p:cNvSpPr txBox="1">
            <a:spLocks/>
          </p:cNvSpPr>
          <p:nvPr/>
        </p:nvSpPr>
        <p:spPr>
          <a:xfrm>
            <a:off x="216746" y="1169105"/>
            <a:ext cx="2365521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8CAA2116-A666-9E05-DE55-C276F82812CD}"/>
              </a:ext>
            </a:extLst>
          </p:cNvPr>
          <p:cNvSpPr txBox="1">
            <a:spLocks/>
          </p:cNvSpPr>
          <p:nvPr/>
        </p:nvSpPr>
        <p:spPr>
          <a:xfrm>
            <a:off x="119407" y="2609525"/>
            <a:ext cx="1089075" cy="1325563"/>
          </a:xfrm>
          <a:prstGeom prst="rect">
            <a:avLst/>
          </a:prstGeom>
          <a:effectLst>
            <a:outerShdw sx="1000" sy="1000" algn="ctr" rotWithShape="0">
              <a:prstClr val="black"/>
            </a:outerShdw>
            <a:reflection blurRad="6350" endPos="0" dist="381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C17BF31-BCBC-B01B-622C-0110D7671DED}"/>
              </a:ext>
            </a:extLst>
          </p:cNvPr>
          <p:cNvSpPr txBox="1">
            <a:spLocks/>
          </p:cNvSpPr>
          <p:nvPr/>
        </p:nvSpPr>
        <p:spPr>
          <a:xfrm>
            <a:off x="975326" y="2643490"/>
            <a:ext cx="2461623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데이터 수집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39CB0CC-C632-FE38-21F9-87E98787B991}"/>
              </a:ext>
            </a:extLst>
          </p:cNvPr>
          <p:cNvSpPr/>
          <p:nvPr/>
        </p:nvSpPr>
        <p:spPr>
          <a:xfrm>
            <a:off x="77310" y="73967"/>
            <a:ext cx="1087105" cy="1147451"/>
          </a:xfrm>
          <a:prstGeom prst="roundRect">
            <a:avLst/>
          </a:prstGeom>
          <a:solidFill>
            <a:schemeClr val="bg1">
              <a:alpha val="19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1E9F4FB1-5D29-E222-EC7E-A5AC4F626D86}"/>
              </a:ext>
            </a:extLst>
          </p:cNvPr>
          <p:cNvSpPr txBox="1">
            <a:spLocks/>
          </p:cNvSpPr>
          <p:nvPr/>
        </p:nvSpPr>
        <p:spPr>
          <a:xfrm>
            <a:off x="138670" y="4132353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D988A6C9-2643-EC2D-A7D8-82617BA8E98B}"/>
              </a:ext>
            </a:extLst>
          </p:cNvPr>
          <p:cNvSpPr txBox="1">
            <a:spLocks/>
          </p:cNvSpPr>
          <p:nvPr/>
        </p:nvSpPr>
        <p:spPr>
          <a:xfrm>
            <a:off x="171682" y="5271414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605190F-9151-7F34-0632-F09D5D76E392}"/>
              </a:ext>
            </a:extLst>
          </p:cNvPr>
          <p:cNvSpPr txBox="1">
            <a:spLocks/>
          </p:cNvSpPr>
          <p:nvPr/>
        </p:nvSpPr>
        <p:spPr>
          <a:xfrm>
            <a:off x="1018680" y="5257721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0BC912-D8DF-4E70-27EA-EF8B55B2B891}"/>
              </a:ext>
            </a:extLst>
          </p:cNvPr>
          <p:cNvSpPr txBox="1"/>
          <p:nvPr/>
        </p:nvSpPr>
        <p:spPr>
          <a:xfrm>
            <a:off x="1955548" y="1656153"/>
            <a:ext cx="2374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</a:rPr>
              <a:t> 출처 및 목적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</a:rPr>
              <a:t> 분석 배경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808EE-D9EE-04D4-69F3-8A01EC7875F7}"/>
              </a:ext>
            </a:extLst>
          </p:cNvPr>
          <p:cNvSpPr txBox="1"/>
          <p:nvPr/>
        </p:nvSpPr>
        <p:spPr>
          <a:xfrm>
            <a:off x="3150957" y="3123236"/>
            <a:ext cx="28705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</a:rPr>
              <a:t>조회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</a:rPr>
              <a:t>데이터 </a:t>
            </a:r>
            <a:r>
              <a:rPr lang="ko-KR" altLang="en-US" sz="1600" b="1" dirty="0" err="1">
                <a:solidFill>
                  <a:schemeClr val="bg1"/>
                </a:solidFill>
                <a:ea typeface="굴림체" panose="020B0609000101010101" pitchFamily="49" charset="-127"/>
              </a:rPr>
              <a:t>전처리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ea typeface="굴림체" panose="020B0609000101010101" pitchFamily="49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A65A4AE6-B4B8-3C6F-D3F4-60FEAF194920}"/>
              </a:ext>
            </a:extLst>
          </p:cNvPr>
          <p:cNvSpPr txBox="1">
            <a:spLocks/>
          </p:cNvSpPr>
          <p:nvPr/>
        </p:nvSpPr>
        <p:spPr>
          <a:xfrm>
            <a:off x="998470" y="4146075"/>
            <a:ext cx="2461623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ED132-5164-702F-1DA8-04B19A9B2666}"/>
              </a:ext>
            </a:extLst>
          </p:cNvPr>
          <p:cNvSpPr txBox="1"/>
          <p:nvPr/>
        </p:nvSpPr>
        <p:spPr>
          <a:xfrm>
            <a:off x="3201757" y="4629840"/>
            <a:ext cx="25570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ea typeface="굴림체" panose="020B0609000101010101" pitchFamily="49" charset="-127"/>
              </a:rPr>
              <a:t> 시각화</a:t>
            </a:r>
            <a:endParaRPr lang="en-US" altLang="ko-KR" sz="1600" b="1" dirty="0">
              <a:solidFill>
                <a:schemeClr val="bg1"/>
              </a:solidFill>
              <a:ea typeface="굴림체" panose="020B0609000101010101" pitchFamily="49" charset="-127"/>
            </a:endParaRPr>
          </a:p>
          <a:p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5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99305" y="1054100"/>
            <a:ext cx="10422041" cy="5626100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6735254" y="-67779"/>
            <a:ext cx="5286091" cy="2239993"/>
          </a:xfrm>
          <a:prstGeom prst="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75890-1764-BFEA-5E9B-4EF73CA4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2216"/>
            <a:ext cx="5829805" cy="436828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6288EC-F353-0B03-CF3A-875BE689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t="17313" r="23473" b="-181"/>
          <a:stretch/>
        </p:blipFill>
        <p:spPr>
          <a:xfrm>
            <a:off x="1709540" y="2172215"/>
            <a:ext cx="4322455" cy="4368286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44B9E5C9-0AC0-2B6A-8579-6EFE921EC0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1" b="82394"/>
          <a:stretch/>
        </p:blipFill>
        <p:spPr>
          <a:xfrm>
            <a:off x="1695634" y="1183161"/>
            <a:ext cx="4929386" cy="8731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0D4A8E-11BB-1CF8-E737-A7A8047651B3}"/>
              </a:ext>
            </a:extLst>
          </p:cNvPr>
          <p:cNvSpPr/>
          <p:nvPr/>
        </p:nvSpPr>
        <p:spPr>
          <a:xfrm>
            <a:off x="10876250" y="1463675"/>
            <a:ext cx="309275" cy="19696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C493-B023-144D-804C-F1ABD763850F}"/>
              </a:ext>
            </a:extLst>
          </p:cNvPr>
          <p:cNvSpPr txBox="1"/>
          <p:nvPr/>
        </p:nvSpPr>
        <p:spPr>
          <a:xfrm>
            <a:off x="6545279" y="555383"/>
            <a:ext cx="5684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이전에 </a:t>
            </a:r>
            <a:r>
              <a:rPr lang="en-US" altLang="ko-KR" sz="1400" b="1" dirty="0">
                <a:latin typeface="+mn-ea"/>
              </a:rPr>
              <a:t>S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0, C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1, Q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2 </a:t>
            </a:r>
            <a:r>
              <a:rPr lang="ko-KR" altLang="en-US" sz="1400" b="1" dirty="0" err="1">
                <a:latin typeface="+mn-ea"/>
              </a:rPr>
              <a:t>전처리</a:t>
            </a:r>
            <a:r>
              <a:rPr lang="ko-KR" altLang="en-US" sz="1400" b="1" dirty="0">
                <a:latin typeface="+mn-ea"/>
              </a:rPr>
              <a:t> 한 데이터 프레임을 이용하여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선승지 별 객실 비율에 관한 데이터 프레임을 생성했다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algn="ctr"/>
            <a:endParaRPr lang="en-US" altLang="ko-KR" sz="1400" b="1" dirty="0">
              <a:latin typeface="+mn-ea"/>
            </a:endParaRPr>
          </a:p>
          <a:p>
            <a:pPr algn="ctr"/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생성된 데이터 프레임의 열을 합한 후 각 행에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div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하여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백분율로 나타냈다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en-US" altLang="ko-KR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B1DEA-9F5F-D817-A61B-C3F06B91D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9" y="6159195"/>
            <a:ext cx="698805" cy="69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0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24896" y="1156184"/>
            <a:ext cx="545204" cy="2272816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5" y="1021537"/>
            <a:ext cx="1021137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04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FF6707-9ACF-F895-3450-324F1DE59193}"/>
              </a:ext>
            </a:extLst>
          </p:cNvPr>
          <p:cNvSpPr/>
          <p:nvPr/>
        </p:nvSpPr>
        <p:spPr>
          <a:xfrm>
            <a:off x="1524896" y="3911600"/>
            <a:ext cx="9308512" cy="265545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7B9B-D10D-0E01-C39B-2E34E8948D7C}"/>
              </a:ext>
            </a:extLst>
          </p:cNvPr>
          <p:cNvSpPr txBox="1"/>
          <p:nvPr/>
        </p:nvSpPr>
        <p:spPr>
          <a:xfrm>
            <a:off x="1582777" y="1304574"/>
            <a:ext cx="9211352" cy="5457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데이터 분석을 통해 얻은 결론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시대적 배경에 따라 남성보다는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여성</a:t>
            </a:r>
            <a:r>
              <a:rPr lang="ko-KR" altLang="en-US" b="1" dirty="0">
                <a:latin typeface="+mn-ea"/>
              </a:rPr>
              <a:t>이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그리고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어린아이</a:t>
            </a:r>
            <a:r>
              <a:rPr lang="ko-KR" altLang="en-US" b="1" dirty="0">
                <a:latin typeface="+mn-ea"/>
              </a:rPr>
              <a:t>들의 </a:t>
            </a:r>
            <a:r>
              <a:rPr lang="ko-KR" altLang="en-US" b="1" dirty="0" err="1">
                <a:latin typeface="+mn-ea"/>
              </a:rPr>
              <a:t>생존률이</a:t>
            </a:r>
            <a:r>
              <a:rPr lang="ko-KR" altLang="en-US" b="1" dirty="0">
                <a:latin typeface="+mn-ea"/>
              </a:rPr>
              <a:t> 높았다</a:t>
            </a:r>
            <a:r>
              <a:rPr lang="en-US" altLang="ko-KR" b="1" dirty="0">
                <a:latin typeface="+mn-ea"/>
              </a:rPr>
              <a:t>. 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좋은 객실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높은 요금</a:t>
            </a:r>
            <a:r>
              <a:rPr lang="ko-KR" altLang="en-US" b="1" dirty="0">
                <a:latin typeface="+mn-ea"/>
              </a:rPr>
              <a:t>을 선택할수록 </a:t>
            </a:r>
            <a:r>
              <a:rPr lang="ko-KR" altLang="en-US" b="1" dirty="0" err="1">
                <a:latin typeface="+mn-ea"/>
              </a:rPr>
              <a:t>생존률이</a:t>
            </a:r>
            <a:r>
              <a:rPr lang="ko-KR" altLang="en-US" b="1" dirty="0">
                <a:latin typeface="+mn-ea"/>
              </a:rPr>
              <a:t> 높았다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신체능력이 비교적 낮은 연령대일수록 여러 요소의 영향을 더 많이 받았다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향후 목표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저희가 분석한 것처럼 많은 사람들이 데이터를 분석하고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이를 토대로 생존자 예측 모델을 제작하여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Kaggle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경진대회에 참여 하고 있습니다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이후 배우게 되는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머신러닝과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딥러닝을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통해 모델을 직접 설계해보고 </a:t>
            </a:r>
            <a:r>
              <a:rPr lang="en-US" altLang="ko-KR" b="1">
                <a:solidFill>
                  <a:schemeClr val="bg1"/>
                </a:solidFill>
                <a:latin typeface="+mn-ea"/>
              </a:rPr>
              <a:t>Kaggle</a:t>
            </a:r>
            <a:r>
              <a:rPr lang="ko-KR" altLang="en-US" b="1">
                <a:solidFill>
                  <a:schemeClr val="bg1"/>
                </a:solidFill>
                <a:latin typeface="+mn-ea"/>
              </a:rPr>
              <a:t>에 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제출하여 좋은 점수를 얻는 것이 팀의 최종 목표입니다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32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48E5135-1AA1-3281-4727-32F9AD8B5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002003"/>
              </p:ext>
            </p:extLst>
          </p:nvPr>
        </p:nvGraphicFramePr>
        <p:xfrm>
          <a:off x="2262906" y="1572048"/>
          <a:ext cx="7673255" cy="415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5455550" y="5255751"/>
            <a:ext cx="1021137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5359152" y="4064835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05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5670240" y="49017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끝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4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 flipV="1">
            <a:off x="-2449683" y="2766651"/>
            <a:ext cx="10319465" cy="569075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95522" y="181125"/>
            <a:ext cx="10465104" cy="6483626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5" y="1021537"/>
            <a:ext cx="1391104" cy="1054803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26ED4F7-1BC2-C32C-436F-AEB4F267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07" y="945679"/>
            <a:ext cx="3151923" cy="29806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73F8E58-530B-5578-BCCA-169947079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98" y="959703"/>
            <a:ext cx="6914323" cy="300191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01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209213" y="993256"/>
            <a:ext cx="1312026" cy="11127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출처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및 목적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A3F8F8-17A8-BA5F-D98C-B1F55812E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" y="2167990"/>
            <a:ext cx="1387761" cy="535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979226-EC4A-AAF5-73A4-D22B3D191FD8}"/>
              </a:ext>
            </a:extLst>
          </p:cNvPr>
          <p:cNvSpPr txBox="1"/>
          <p:nvPr/>
        </p:nvSpPr>
        <p:spPr>
          <a:xfrm>
            <a:off x="52034" y="2843439"/>
            <a:ext cx="16924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https://www.kaggle.com/c/titanic</a:t>
            </a:r>
            <a:endParaRPr lang="ko-KR" altLang="en-US" sz="105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C6C1C2-FFFE-F787-2F6E-300B1A526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1" y="5970645"/>
            <a:ext cx="781846" cy="781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CFAF7-A442-92B2-AA60-2731C21FC719}"/>
              </a:ext>
            </a:extLst>
          </p:cNvPr>
          <p:cNvSpPr txBox="1"/>
          <p:nvPr/>
        </p:nvSpPr>
        <p:spPr>
          <a:xfrm>
            <a:off x="1649980" y="262282"/>
            <a:ext cx="105276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4D5156"/>
                </a:solidFill>
                <a:latin typeface="+mn-ea"/>
              </a:rPr>
              <a:t>Kaggle</a:t>
            </a:r>
            <a:r>
              <a:rPr lang="ko-KR" altLang="en-US" sz="1600" b="1" i="0" dirty="0">
                <a:solidFill>
                  <a:srgbClr val="4D5156"/>
                </a:solidFill>
                <a:effectLst/>
                <a:latin typeface="+mn-ea"/>
              </a:rPr>
              <a:t>은 </a:t>
            </a:r>
            <a:r>
              <a:rPr lang="en-US" altLang="ko-KR" sz="1600" b="1" i="0" dirty="0">
                <a:solidFill>
                  <a:srgbClr val="4D5156"/>
                </a:solidFill>
                <a:effectLst/>
                <a:latin typeface="+mn-ea"/>
              </a:rPr>
              <a:t>2010</a:t>
            </a:r>
            <a:r>
              <a:rPr lang="ko-KR" altLang="en-US" sz="1600" b="1" i="0" dirty="0">
                <a:solidFill>
                  <a:srgbClr val="4D5156"/>
                </a:solidFill>
                <a:effectLst/>
                <a:latin typeface="+mn-ea"/>
              </a:rPr>
              <a:t>년 설립된 예측모델 및 분석 대회 플랫폼이다</a:t>
            </a:r>
            <a:r>
              <a:rPr lang="en-US" altLang="ko-KR" sz="1600" b="1" i="0" dirty="0">
                <a:solidFill>
                  <a:srgbClr val="4D5156"/>
                </a:solidFill>
                <a:effectLst/>
                <a:latin typeface="+mn-ea"/>
              </a:rPr>
              <a:t>. </a:t>
            </a:r>
          </a:p>
          <a:p>
            <a:r>
              <a:rPr lang="ko-KR" altLang="en-US" sz="1600" b="1" i="0" dirty="0">
                <a:solidFill>
                  <a:srgbClr val="4D5156"/>
                </a:solidFill>
                <a:effectLst/>
                <a:latin typeface="+mn-ea"/>
              </a:rPr>
              <a:t>기업 및 단체에서 데이터와 해결과제를 등록하면</a:t>
            </a:r>
            <a:r>
              <a:rPr lang="en-US" altLang="ko-KR" sz="1600" b="1" i="0" dirty="0">
                <a:solidFill>
                  <a:srgbClr val="4D5156"/>
                </a:solidFill>
                <a:effectLst/>
                <a:latin typeface="+mn-ea"/>
              </a:rPr>
              <a:t>, </a:t>
            </a:r>
            <a:r>
              <a:rPr lang="ko-KR" altLang="en-US" sz="1600" b="1" i="0" dirty="0">
                <a:solidFill>
                  <a:srgbClr val="4D5156"/>
                </a:solidFill>
                <a:effectLst/>
                <a:latin typeface="+mn-ea"/>
              </a:rPr>
              <a:t>데이터 과학자들이 이를 해결하는 모델을 개발하고 경쟁한다</a:t>
            </a:r>
            <a:r>
              <a:rPr lang="en-US" altLang="ko-KR" sz="1600" b="1" i="0" dirty="0">
                <a:solidFill>
                  <a:srgbClr val="4D5156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b="1" i="0" dirty="0">
              <a:solidFill>
                <a:srgbClr val="4D5156"/>
              </a:solidFill>
              <a:effectLst/>
              <a:latin typeface="Apple SD Gothic Neo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054D1-75CC-2F21-2BF8-F5A6EACF2A9C}"/>
              </a:ext>
            </a:extLst>
          </p:cNvPr>
          <p:cNvSpPr txBox="1"/>
          <p:nvPr/>
        </p:nvSpPr>
        <p:spPr>
          <a:xfrm>
            <a:off x="1659089" y="5369773"/>
            <a:ext cx="1076364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1" dirty="0">
              <a:solidFill>
                <a:srgbClr val="4D5156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rgbClr val="4D5156"/>
                </a:solidFill>
                <a:latin typeface="+mn-ea"/>
              </a:rPr>
              <a:t>대회의 목표는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어떤 사람들이 생존 할 가능성이 더 높은가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”</a:t>
            </a:r>
            <a:r>
              <a:rPr lang="ko-KR" altLang="en-US" sz="1400" b="1" dirty="0">
                <a:solidFill>
                  <a:srgbClr val="4D5156"/>
                </a:solidFill>
                <a:latin typeface="+mn-ea"/>
              </a:rPr>
              <a:t>라는 질문에 답하는 예측 모델을 구축하는 것이다</a:t>
            </a:r>
            <a:r>
              <a:rPr lang="en-US" altLang="ko-KR" sz="1400" b="1" dirty="0">
                <a:solidFill>
                  <a:srgbClr val="4D5156"/>
                </a:solidFill>
                <a:latin typeface="+mn-ea"/>
              </a:rPr>
              <a:t>.</a:t>
            </a:r>
          </a:p>
          <a:p>
            <a:endParaRPr lang="en-US" altLang="ko-KR" sz="1400" b="1" dirty="0">
              <a:solidFill>
                <a:srgbClr val="4D5156"/>
              </a:solidFill>
              <a:latin typeface="+mn-ea"/>
            </a:endParaRPr>
          </a:p>
          <a:p>
            <a:r>
              <a:rPr lang="ko-KR" altLang="en-US" sz="1500" b="1" dirty="0">
                <a:solidFill>
                  <a:srgbClr val="4D5156"/>
                </a:solidFill>
                <a:latin typeface="+mn-ea"/>
              </a:rPr>
              <a:t>제공되는 </a:t>
            </a:r>
            <a:r>
              <a:rPr lang="en-US" altLang="ko-KR" sz="1500" b="1" dirty="0">
                <a:solidFill>
                  <a:srgbClr val="4D5156"/>
                </a:solidFill>
                <a:latin typeface="+mn-ea"/>
              </a:rPr>
              <a:t>Data Set</a:t>
            </a:r>
            <a:r>
              <a:rPr lang="ko-KR" altLang="en-US" sz="1500" b="1" dirty="0">
                <a:solidFill>
                  <a:srgbClr val="4D5156"/>
                </a:solidFill>
                <a:latin typeface="+mn-ea"/>
              </a:rPr>
              <a:t>으로는 학습 데이터</a:t>
            </a:r>
            <a:r>
              <a:rPr lang="en-US" altLang="ko-KR" sz="1500" b="1" dirty="0">
                <a:solidFill>
                  <a:srgbClr val="4D5156"/>
                </a:solidFill>
                <a:latin typeface="+mn-ea"/>
              </a:rPr>
              <a:t>(train.csv), </a:t>
            </a:r>
            <a:r>
              <a:rPr lang="ko-KR" altLang="en-US" sz="1500" b="1" dirty="0">
                <a:solidFill>
                  <a:srgbClr val="4D5156"/>
                </a:solidFill>
                <a:latin typeface="+mn-ea"/>
              </a:rPr>
              <a:t>테스트 데이터</a:t>
            </a:r>
            <a:r>
              <a:rPr lang="en-US" altLang="ko-KR" sz="1500" b="1" dirty="0">
                <a:solidFill>
                  <a:srgbClr val="4D5156"/>
                </a:solidFill>
                <a:latin typeface="+mn-ea"/>
              </a:rPr>
              <a:t>(test.csv), </a:t>
            </a:r>
            <a:r>
              <a:rPr lang="ko-KR" altLang="en-US" sz="1500" b="1" dirty="0">
                <a:solidFill>
                  <a:srgbClr val="4D5156"/>
                </a:solidFill>
                <a:latin typeface="+mn-ea"/>
              </a:rPr>
              <a:t>제출 양식</a:t>
            </a:r>
            <a:r>
              <a:rPr lang="en-US" altLang="ko-KR" sz="1500" b="1" dirty="0">
                <a:solidFill>
                  <a:srgbClr val="4D5156"/>
                </a:solidFill>
                <a:latin typeface="+mn-ea"/>
              </a:rPr>
              <a:t>(gender_submission.csv)</a:t>
            </a:r>
            <a:r>
              <a:rPr lang="ko-KR" altLang="en-US" sz="1500" b="1" dirty="0">
                <a:solidFill>
                  <a:srgbClr val="4D5156"/>
                </a:solidFill>
                <a:latin typeface="+mn-ea"/>
              </a:rPr>
              <a:t>가 있다</a:t>
            </a:r>
            <a:r>
              <a:rPr lang="en-US" altLang="ko-KR" sz="1500" b="1" dirty="0">
                <a:solidFill>
                  <a:srgbClr val="4D5156"/>
                </a:solidFill>
                <a:latin typeface="+mn-ea"/>
              </a:rPr>
              <a:t>.</a:t>
            </a:r>
          </a:p>
          <a:p>
            <a:pPr algn="l"/>
            <a:endParaRPr lang="en-US" altLang="ko-KR" b="1" i="0" dirty="0">
              <a:solidFill>
                <a:srgbClr val="4D5156"/>
              </a:solidFill>
              <a:effectLst/>
              <a:latin typeface="Apple SD Gothic Neo"/>
              <a:ea typeface="굴림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0628D-EA14-BD88-E9EC-D4EF01A3099A}"/>
              </a:ext>
            </a:extLst>
          </p:cNvPr>
          <p:cNvSpPr txBox="1"/>
          <p:nvPr/>
        </p:nvSpPr>
        <p:spPr>
          <a:xfrm>
            <a:off x="1664310" y="4043145"/>
            <a:ext cx="10527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5156"/>
                </a:solidFill>
                <a:effectLst/>
                <a:latin typeface="+mn-ea"/>
              </a:rPr>
              <a:t>Kaggle</a:t>
            </a:r>
            <a:r>
              <a:rPr lang="ko-KR" altLang="en-US" b="1" i="0" dirty="0">
                <a:solidFill>
                  <a:srgbClr val="4D5156"/>
                </a:solidFill>
                <a:effectLst/>
                <a:latin typeface="+mn-ea"/>
              </a:rPr>
              <a:t>에서 주최하는 경진 대회 중 대표적인 것은 </a:t>
            </a:r>
            <a:r>
              <a:rPr lang="en-US" altLang="ko-K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</a:rPr>
              <a:t>Titanic: Machine Learning from Disaster</a:t>
            </a:r>
            <a:r>
              <a:rPr lang="ko-KR" altLang="en-US" b="1" i="0" dirty="0">
                <a:solidFill>
                  <a:srgbClr val="4D5156"/>
                </a:solidFill>
                <a:effectLst/>
                <a:latin typeface="+mn-ea"/>
              </a:rPr>
              <a:t>이다</a:t>
            </a:r>
            <a:r>
              <a:rPr lang="en-US" altLang="ko-KR" b="1" i="0" dirty="0">
                <a:solidFill>
                  <a:srgbClr val="4D5156"/>
                </a:solidFill>
                <a:effectLst/>
                <a:latin typeface="+mn-ea"/>
              </a:rPr>
              <a:t>.</a:t>
            </a:r>
          </a:p>
          <a:p>
            <a:pPr algn="l"/>
            <a:endParaRPr lang="en-US" altLang="ko-KR" b="1" i="0" dirty="0">
              <a:solidFill>
                <a:srgbClr val="4D5156"/>
              </a:solidFill>
              <a:effectLst/>
              <a:latin typeface="Apple SD Gothic Neo"/>
              <a:ea typeface="굴림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D0015-12A7-83E1-8E84-81520BC65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53" y="4673706"/>
            <a:ext cx="646331" cy="646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8052A7-3DA0-8562-FF43-02C06E2D6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9" y="4710647"/>
            <a:ext cx="677706" cy="6777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F88716-C627-B3B4-C111-02EFB9D63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08" y="4779724"/>
            <a:ext cx="634414" cy="6344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111C1E-BE20-6D67-0585-5BC9A26708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86" y="4801721"/>
            <a:ext cx="566892" cy="5668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E89312-0927-3421-448F-863D168A7B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83" y="4707093"/>
            <a:ext cx="646331" cy="6463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5D3548-788E-FABC-0A2B-AC10BB2517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28" y="4671092"/>
            <a:ext cx="721965" cy="7219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C92EECA-797A-D04E-FD99-3975CFCFA7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76" y="4718950"/>
            <a:ext cx="698805" cy="6988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431916-511C-74CC-D14D-10E940A528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50" y="4700169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7701699" y="1088887"/>
            <a:ext cx="4321991" cy="5369046"/>
          </a:xfrm>
          <a:prstGeom prst="rect">
            <a:avLst/>
          </a:prstGeom>
          <a:solidFill>
            <a:schemeClr val="accent1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D2E14E-20D4-F395-7ADA-E2418954C944}"/>
              </a:ext>
            </a:extLst>
          </p:cNvPr>
          <p:cNvSpPr/>
          <p:nvPr/>
        </p:nvSpPr>
        <p:spPr>
          <a:xfrm>
            <a:off x="1352455" y="1072424"/>
            <a:ext cx="6594341" cy="5385509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01999" y="993401"/>
            <a:ext cx="1063245" cy="111276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01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83030" y="922462"/>
            <a:ext cx="95645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분석배경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418CFA-B923-C72C-2A46-1EF11770E671}"/>
              </a:ext>
            </a:extLst>
          </p:cNvPr>
          <p:cNvSpPr/>
          <p:nvPr/>
        </p:nvSpPr>
        <p:spPr>
          <a:xfrm>
            <a:off x="5478020" y="1064192"/>
            <a:ext cx="4321991" cy="1990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74CEF5E-6B9A-C4A5-708F-9D3271DBE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3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0445" b="15538"/>
          <a:stretch/>
        </p:blipFill>
        <p:spPr>
          <a:xfrm>
            <a:off x="1426565" y="3150723"/>
            <a:ext cx="6397432" cy="32182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  <a:sp3d>
            <a:bevelT prst="relaxedInset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63EA8-0FEE-777C-5D34-CA988F972930}"/>
              </a:ext>
            </a:extLst>
          </p:cNvPr>
          <p:cNvSpPr txBox="1"/>
          <p:nvPr/>
        </p:nvSpPr>
        <p:spPr>
          <a:xfrm>
            <a:off x="1364404" y="1171980"/>
            <a:ext cx="60596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i="0" dirty="0">
                <a:effectLst/>
                <a:latin typeface="+mn-ea"/>
              </a:rPr>
              <a:t>1912</a:t>
            </a:r>
            <a:r>
              <a:rPr lang="ko-KR" altLang="en-US" sz="1100" b="1" i="0" dirty="0">
                <a:effectLst/>
                <a:latin typeface="+mn-ea"/>
              </a:rPr>
              <a:t>년 </a:t>
            </a:r>
            <a:r>
              <a:rPr lang="en-US" altLang="ko-KR" sz="1100" b="1" i="0" dirty="0">
                <a:effectLst/>
                <a:latin typeface="+mn-ea"/>
              </a:rPr>
              <a:t>4</a:t>
            </a:r>
            <a:r>
              <a:rPr lang="ko-KR" altLang="en-US" sz="1100" b="1" i="0" dirty="0">
                <a:effectLst/>
                <a:latin typeface="+mn-ea"/>
              </a:rPr>
              <a:t>월 </a:t>
            </a:r>
            <a:r>
              <a:rPr lang="en-US" altLang="ko-KR" sz="1100" b="1" i="0" dirty="0">
                <a:effectLst/>
                <a:latin typeface="+mn-ea"/>
              </a:rPr>
              <a:t>10</a:t>
            </a:r>
            <a:r>
              <a:rPr lang="ko-KR" altLang="en-US" sz="1100" b="1" i="0" dirty="0">
                <a:effectLst/>
                <a:latin typeface="+mn-ea"/>
              </a:rPr>
              <a:t>일 오전 </a:t>
            </a:r>
            <a:r>
              <a:rPr lang="en-US" altLang="ko-KR" sz="1100" b="1" i="0" dirty="0">
                <a:effectLst/>
                <a:latin typeface="+mn-ea"/>
              </a:rPr>
              <a:t>9</a:t>
            </a:r>
            <a:r>
              <a:rPr lang="ko-KR" altLang="en-US" sz="1100" b="1" i="0" dirty="0">
                <a:effectLst/>
                <a:latin typeface="+mn-ea"/>
              </a:rPr>
              <a:t>시 </a:t>
            </a:r>
            <a:r>
              <a:rPr lang="en-US" altLang="ko-KR" sz="1100" b="1" i="0" dirty="0">
                <a:effectLst/>
                <a:latin typeface="+mn-ea"/>
              </a:rPr>
              <a:t>30</a:t>
            </a:r>
            <a:r>
              <a:rPr lang="ko-KR" altLang="en-US" sz="1100" b="1" dirty="0">
                <a:latin typeface="+mn-ea"/>
              </a:rPr>
              <a:t>분</a:t>
            </a:r>
            <a:r>
              <a:rPr lang="en-US" altLang="ko-KR" sz="1100" b="1" dirty="0">
                <a:latin typeface="+mn-ea"/>
              </a:rPr>
              <a:t>“</a:t>
            </a:r>
            <a:r>
              <a:rPr lang="ko-KR" altLang="en-US" sz="1100" b="1" dirty="0" err="1">
                <a:latin typeface="+mn-ea"/>
              </a:rPr>
              <a:t>타이타닉호</a:t>
            </a:r>
            <a:r>
              <a:rPr lang="en-US" altLang="ko-KR" sz="1100" b="1" dirty="0">
                <a:latin typeface="+mn-ea"/>
              </a:rPr>
              <a:t>“ </a:t>
            </a:r>
            <a:r>
              <a:rPr lang="ko-KR" altLang="en-US" sz="1100" b="1" dirty="0">
                <a:latin typeface="+mn-ea"/>
              </a:rPr>
              <a:t>승객들은 </a:t>
            </a:r>
            <a:endParaRPr lang="en-US" altLang="ko-KR" sz="1100" b="1" dirty="0">
              <a:latin typeface="+mn-ea"/>
            </a:endParaRPr>
          </a:p>
          <a:p>
            <a:pPr algn="l"/>
            <a:r>
              <a:rPr lang="ko-KR" altLang="en-US" sz="1100" b="1" dirty="0">
                <a:latin typeface="+mn-ea"/>
              </a:rPr>
              <a:t> 탑승을 했고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오전 </a:t>
            </a:r>
            <a:r>
              <a:rPr lang="en-US" altLang="ko-KR" sz="1100" b="1" dirty="0">
                <a:latin typeface="+mn-ea"/>
              </a:rPr>
              <a:t>11</a:t>
            </a:r>
            <a:r>
              <a:rPr lang="ko-KR" altLang="en-US" sz="1100" b="1" dirty="0">
                <a:latin typeface="+mn-ea"/>
              </a:rPr>
              <a:t>시 </a:t>
            </a:r>
            <a:r>
              <a:rPr lang="en-US" altLang="ko-KR" sz="1100" b="1" dirty="0">
                <a:latin typeface="+mn-ea"/>
              </a:rPr>
              <a:t>50</a:t>
            </a:r>
            <a:r>
              <a:rPr lang="ko-KR" altLang="en-US" sz="1100" b="1" dirty="0">
                <a:latin typeface="+mn-ea"/>
              </a:rPr>
              <a:t>분 </a:t>
            </a:r>
            <a:r>
              <a:rPr lang="ko-KR" altLang="en-US" sz="1100" b="1" dirty="0" err="1">
                <a:latin typeface="+mn-ea"/>
              </a:rPr>
              <a:t>타이타닉호는</a:t>
            </a:r>
            <a:r>
              <a:rPr lang="ko-KR" altLang="en-US" sz="1100" b="1" dirty="0">
                <a:latin typeface="+mn-ea"/>
              </a:rPr>
              <a:t> 출항을 하였다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 algn="l"/>
            <a:r>
              <a:rPr lang="en-US" altLang="ko-KR" sz="1100" b="1" i="0" dirty="0">
                <a:effectLst/>
                <a:latin typeface="+mn-ea"/>
              </a:rPr>
              <a:t>4</a:t>
            </a:r>
            <a:r>
              <a:rPr lang="ko-KR" altLang="en-US" sz="1100" b="1" i="0" dirty="0">
                <a:effectLst/>
                <a:latin typeface="+mn-ea"/>
              </a:rPr>
              <a:t>월 </a:t>
            </a:r>
            <a:r>
              <a:rPr lang="en-US" altLang="ko-KR" sz="1100" b="1" i="0" dirty="0">
                <a:effectLst/>
                <a:latin typeface="+mn-ea"/>
              </a:rPr>
              <a:t>14</a:t>
            </a:r>
            <a:r>
              <a:rPr lang="ko-KR" altLang="en-US" sz="1100" b="1" i="0" dirty="0">
                <a:effectLst/>
                <a:latin typeface="+mn-ea"/>
              </a:rPr>
              <a:t>일</a:t>
            </a:r>
            <a:r>
              <a:rPr lang="en-US" altLang="ko-KR" sz="1100" b="1" i="0" dirty="0">
                <a:effectLst/>
                <a:latin typeface="+mn-ea"/>
              </a:rPr>
              <a:t>, 23</a:t>
            </a:r>
            <a:r>
              <a:rPr lang="ko-KR" altLang="en-US" sz="1100" b="1" i="0" dirty="0">
                <a:effectLst/>
                <a:latin typeface="+mn-ea"/>
              </a:rPr>
              <a:t>시 </a:t>
            </a:r>
            <a:r>
              <a:rPr lang="en-US" altLang="ko-KR" sz="1100" b="1" i="0" dirty="0">
                <a:effectLst/>
                <a:latin typeface="+mn-ea"/>
              </a:rPr>
              <a:t>29</a:t>
            </a:r>
            <a:r>
              <a:rPr lang="ko-KR" altLang="en-US" sz="1100" b="1" i="0" dirty="0">
                <a:effectLst/>
                <a:latin typeface="+mn-ea"/>
              </a:rPr>
              <a:t>분에 항로에 이미 표시 되어있던 빙산을 발견</a:t>
            </a:r>
            <a:endParaRPr lang="en-US" altLang="ko-KR" sz="1100" b="1" i="0" dirty="0">
              <a:effectLst/>
              <a:latin typeface="+mn-ea"/>
            </a:endParaRPr>
          </a:p>
          <a:p>
            <a:pPr algn="l"/>
            <a:r>
              <a:rPr lang="ko-KR" altLang="en-US" sz="1100" b="1" i="0" dirty="0">
                <a:effectLst/>
                <a:latin typeface="+mn-ea"/>
              </a:rPr>
              <a:t>하였다</a:t>
            </a:r>
            <a:r>
              <a:rPr lang="en-US" altLang="ko-KR" sz="1100" b="1" i="0" dirty="0">
                <a:effectLst/>
                <a:latin typeface="+mn-ea"/>
              </a:rPr>
              <a:t>. 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i="0" dirty="0">
                <a:effectLst/>
                <a:latin typeface="+mn-ea"/>
              </a:rPr>
              <a:t>충돌하지 않도록 방향을 바꾸도록 명령을 했지만</a:t>
            </a:r>
            <a:r>
              <a:rPr lang="en-US" altLang="ko-KR" sz="1100" b="1" dirty="0">
                <a:latin typeface="+mn-ea"/>
              </a:rPr>
              <a:t> </a:t>
            </a:r>
          </a:p>
          <a:p>
            <a:pPr algn="l"/>
            <a:r>
              <a:rPr lang="en-US" altLang="ko-KR" sz="1100" b="1" i="0" dirty="0">
                <a:effectLst/>
                <a:latin typeface="+mn-ea"/>
              </a:rPr>
              <a:t>23</a:t>
            </a:r>
            <a:r>
              <a:rPr lang="ko-KR" altLang="en-US" sz="1100" b="1" i="0" dirty="0">
                <a:effectLst/>
                <a:latin typeface="+mn-ea"/>
              </a:rPr>
              <a:t>시 </a:t>
            </a:r>
            <a:r>
              <a:rPr lang="en-US" altLang="ko-KR" sz="1100" b="1" i="0" dirty="0">
                <a:effectLst/>
                <a:latin typeface="+mn-ea"/>
              </a:rPr>
              <a:t>40</a:t>
            </a:r>
            <a:r>
              <a:rPr lang="ko-KR" altLang="en-US" sz="1100" b="1" i="0" dirty="0">
                <a:effectLst/>
                <a:latin typeface="+mn-ea"/>
              </a:rPr>
              <a:t>분 </a:t>
            </a:r>
            <a:r>
              <a:rPr lang="en-US" altLang="ko-KR" sz="1100" b="1" i="0" dirty="0">
                <a:effectLst/>
                <a:latin typeface="+mn-ea"/>
              </a:rPr>
              <a:t>“</a:t>
            </a:r>
            <a:r>
              <a:rPr lang="ko-KR" altLang="en-US" sz="1100" b="1" i="0" dirty="0" err="1">
                <a:effectLst/>
                <a:latin typeface="+mn-ea"/>
              </a:rPr>
              <a:t>타이타닉호</a:t>
            </a:r>
            <a:r>
              <a:rPr lang="en-US" altLang="ko-KR" sz="1100" b="1" i="0" dirty="0">
                <a:effectLst/>
                <a:latin typeface="+mn-ea"/>
              </a:rPr>
              <a:t>＂</a:t>
            </a:r>
            <a:r>
              <a:rPr lang="ko-KR" altLang="en-US" sz="1100" b="1" i="0" dirty="0">
                <a:effectLst/>
                <a:latin typeface="+mn-ea"/>
              </a:rPr>
              <a:t>는 빙산을 쳤다</a:t>
            </a:r>
            <a:r>
              <a:rPr lang="en-US" altLang="ko-KR" sz="1100" b="1" i="0" dirty="0">
                <a:effectLst/>
                <a:latin typeface="+mn-ea"/>
              </a:rPr>
              <a:t>.</a:t>
            </a:r>
          </a:p>
          <a:p>
            <a:pPr algn="l"/>
            <a:r>
              <a:rPr lang="ko-KR" altLang="en-US" sz="1100" b="1" dirty="0">
                <a:latin typeface="+mn-ea"/>
              </a:rPr>
              <a:t>충돌 결과로 여섯 개의 구멍 중 </a:t>
            </a:r>
            <a:r>
              <a:rPr lang="en-US" altLang="ko-KR" sz="1100" b="1" dirty="0">
                <a:latin typeface="+mn-ea"/>
              </a:rPr>
              <a:t>5</a:t>
            </a:r>
            <a:r>
              <a:rPr lang="ko-KR" altLang="en-US" sz="1100" b="1" dirty="0">
                <a:latin typeface="+mn-ea"/>
              </a:rPr>
              <a:t>개가 빙산과의 충돌 과정에서 </a:t>
            </a:r>
            <a:endParaRPr lang="en-US" altLang="ko-KR" sz="1100" b="1" dirty="0">
              <a:latin typeface="+mn-ea"/>
            </a:endParaRPr>
          </a:p>
          <a:p>
            <a:pPr algn="l"/>
            <a:r>
              <a:rPr lang="ko-KR" altLang="en-US" sz="1100" b="1" dirty="0">
                <a:latin typeface="+mn-ea"/>
              </a:rPr>
              <a:t>손상되었다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 algn="l"/>
            <a:endParaRPr lang="en-US" altLang="ko-KR" sz="1100" b="1" dirty="0">
              <a:latin typeface="+mn-ea"/>
            </a:endParaRPr>
          </a:p>
          <a:p>
            <a:pPr algn="l"/>
            <a:r>
              <a:rPr lang="en-US" altLang="ko-KR" sz="1100" b="1" dirty="0">
                <a:latin typeface="+mn-ea"/>
              </a:rPr>
              <a:t>“</a:t>
            </a:r>
            <a:r>
              <a:rPr lang="ko-KR" altLang="en-US" sz="1100" b="1" dirty="0" err="1">
                <a:latin typeface="+mn-ea"/>
              </a:rPr>
              <a:t>타이타닉호</a:t>
            </a:r>
            <a:r>
              <a:rPr lang="en-US" altLang="ko-KR" sz="1100" b="1" dirty="0">
                <a:latin typeface="+mn-ea"/>
              </a:rPr>
              <a:t>”</a:t>
            </a:r>
            <a:r>
              <a:rPr lang="ko-KR" altLang="en-US" sz="1100" b="1" dirty="0">
                <a:latin typeface="+mn-ea"/>
              </a:rPr>
              <a:t> 의 사고로 적어도 </a:t>
            </a:r>
            <a:endParaRPr lang="en-US" altLang="ko-KR" sz="1100" b="1" dirty="0">
              <a:latin typeface="+mn-ea"/>
            </a:endParaRPr>
          </a:p>
          <a:p>
            <a:pPr algn="l"/>
            <a:r>
              <a:rPr lang="en-US" altLang="ko-KR" sz="1100" b="1" dirty="0">
                <a:latin typeface="+mn-ea"/>
              </a:rPr>
              <a:t>1,496</a:t>
            </a:r>
            <a:r>
              <a:rPr lang="ko-KR" altLang="en-US" sz="1100" b="1" dirty="0">
                <a:latin typeface="+mn-ea"/>
              </a:rPr>
              <a:t>명이 목숨을 잃고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en-US" altLang="ko-KR" sz="1100" b="1" i="0" dirty="0">
                <a:effectLst/>
                <a:latin typeface="+mn-ea"/>
              </a:rPr>
              <a:t>712</a:t>
            </a:r>
            <a:r>
              <a:rPr lang="ko-KR" altLang="en-US" sz="1100" b="1" i="0" dirty="0">
                <a:effectLst/>
                <a:latin typeface="+mn-ea"/>
              </a:rPr>
              <a:t>명정도가 살아 돌아왔다</a:t>
            </a:r>
            <a:r>
              <a:rPr lang="en-US" altLang="ko-KR" sz="1100" b="1" i="0" dirty="0">
                <a:effectLst/>
                <a:latin typeface="+mn-ea"/>
              </a:rPr>
              <a:t>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EBB89-085E-C830-C55E-5FFBF89A621F}"/>
              </a:ext>
            </a:extLst>
          </p:cNvPr>
          <p:cNvSpPr txBox="1"/>
          <p:nvPr/>
        </p:nvSpPr>
        <p:spPr>
          <a:xfrm>
            <a:off x="7778410" y="3165412"/>
            <a:ext cx="432199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1912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년 시대적 배경에는 </a:t>
            </a:r>
            <a:endParaRPr lang="en-US" altLang="ko-KR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algn="ctr"/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“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Lady First”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라는 개념이 존재 했다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</a:t>
            </a:r>
          </a:p>
          <a:p>
            <a:pPr algn="ctr"/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어린이와 여자부터 </a:t>
            </a:r>
            <a:endParaRPr lang="en-US" altLang="ko-KR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algn="ctr"/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우선적으로 구조 했다고 한다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</a:t>
            </a:r>
          </a:p>
          <a:p>
            <a:pPr algn="ctr"/>
            <a:endParaRPr lang="en-US" altLang="ko-KR" b="1" i="0" dirty="0">
              <a:effectLst/>
              <a:latin typeface="+mn-ea"/>
            </a:endParaRPr>
          </a:p>
          <a:p>
            <a:pPr algn="ctr"/>
            <a:r>
              <a:rPr lang="en-US" altLang="ko-KR" sz="2400" b="1" i="0" dirty="0">
                <a:solidFill>
                  <a:schemeClr val="accent1"/>
                </a:solidFill>
                <a:effectLst/>
                <a:latin typeface="+mn-ea"/>
              </a:rPr>
              <a:t>“Lady First”</a:t>
            </a:r>
          </a:p>
          <a:p>
            <a:pPr algn="ctr"/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라는 개념이 없었다면</a:t>
            </a:r>
            <a:endParaRPr lang="en-US" altLang="ko-KR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ctr"/>
            <a:r>
              <a:rPr lang="ko-KR" altLang="en-US" b="1" i="0" dirty="0">
                <a:effectLst/>
                <a:latin typeface="+mn-ea"/>
              </a:rPr>
              <a:t> </a:t>
            </a:r>
            <a:endParaRPr lang="en-US" altLang="ko-KR" b="1" i="0" dirty="0">
              <a:effectLst/>
              <a:latin typeface="+mn-ea"/>
            </a:endParaRPr>
          </a:p>
          <a:p>
            <a:pPr algn="ctr"/>
            <a:r>
              <a:rPr lang="ko-KR" altLang="en-US" sz="1600" b="1" i="0" dirty="0">
                <a:effectLst/>
                <a:latin typeface="+mn-ea"/>
              </a:rPr>
              <a:t>급박한 상황에서 구명정으로 달려들 때</a:t>
            </a:r>
            <a:endParaRPr lang="en-US" altLang="ko-KR" sz="1600" b="1" i="0" dirty="0">
              <a:effectLst/>
              <a:latin typeface="+mn-ea"/>
            </a:endParaRPr>
          </a:p>
          <a:p>
            <a:pPr algn="ctr"/>
            <a:r>
              <a:rPr lang="ko-KR" altLang="en-US" b="1" i="0" dirty="0">
                <a:solidFill>
                  <a:schemeClr val="accent1"/>
                </a:solidFill>
                <a:effectLst/>
                <a:latin typeface="+mn-ea"/>
              </a:rPr>
              <a:t>힘센 남성</a:t>
            </a:r>
            <a:r>
              <a:rPr lang="ko-KR" altLang="en-US" sz="1600" b="1" i="0" dirty="0">
                <a:effectLst/>
                <a:latin typeface="+mn-ea"/>
              </a:rPr>
              <a:t>이 구명정을 차지할</a:t>
            </a:r>
            <a:endParaRPr lang="en-US" altLang="ko-KR" sz="1600" b="1" i="0" dirty="0">
              <a:effectLst/>
              <a:latin typeface="+mn-ea"/>
            </a:endParaRPr>
          </a:p>
          <a:p>
            <a:pPr algn="ctr"/>
            <a:r>
              <a:rPr lang="ko-KR" altLang="en-US" sz="1600" b="1" i="0" dirty="0">
                <a:effectLst/>
                <a:latin typeface="+mn-ea"/>
              </a:rPr>
              <a:t> 가능성이 높아</a:t>
            </a:r>
            <a:r>
              <a:rPr lang="ko-KR" altLang="en-US" b="1" i="0" dirty="0">
                <a:effectLst/>
                <a:latin typeface="+mn-ea"/>
              </a:rPr>
              <a:t> </a:t>
            </a:r>
            <a:r>
              <a:rPr lang="ko-KR" altLang="en-US" b="1" i="0" dirty="0">
                <a:solidFill>
                  <a:schemeClr val="accent1"/>
                </a:solidFill>
                <a:effectLst/>
                <a:latin typeface="+mn-ea"/>
              </a:rPr>
              <a:t>생존에 유리</a:t>
            </a:r>
            <a:r>
              <a:rPr lang="ko-KR" altLang="en-US" sz="1600" b="1" i="0" dirty="0">
                <a:effectLst/>
                <a:latin typeface="+mn-ea"/>
              </a:rPr>
              <a:t>했을 것이다</a:t>
            </a:r>
            <a:r>
              <a:rPr lang="en-US" altLang="ko-KR" sz="1600" b="1" i="0" dirty="0">
                <a:effectLst/>
                <a:latin typeface="+mn-ea"/>
              </a:rPr>
              <a:t>.​</a:t>
            </a:r>
            <a:endParaRPr lang="en-US" altLang="ko-KR" b="1" i="0" dirty="0">
              <a:effectLst/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F0F20-AC52-D239-0224-F7B00522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1" y="5970645"/>
            <a:ext cx="781846" cy="781846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055A9CDF-8617-CE7C-2721-87CEF30BC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36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62" t="24331" r="61" b="9969"/>
          <a:stretch/>
        </p:blipFill>
        <p:spPr>
          <a:xfrm>
            <a:off x="5534582" y="1143413"/>
            <a:ext cx="6397432" cy="191837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92246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90AC92-CD73-C3B2-CC3A-93BF1138D6BA}"/>
              </a:ext>
            </a:extLst>
          </p:cNvPr>
          <p:cNvSpPr/>
          <p:nvPr/>
        </p:nvSpPr>
        <p:spPr>
          <a:xfrm>
            <a:off x="1272104" y="778941"/>
            <a:ext cx="5696793" cy="176420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7026048" y="778941"/>
            <a:ext cx="5083002" cy="5955234"/>
          </a:xfrm>
          <a:prstGeom prst="rec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220450" y="2664506"/>
            <a:ext cx="5748447" cy="4069669"/>
          </a:xfrm>
          <a:prstGeom prst="rect">
            <a:avLst/>
          </a:prstGeom>
          <a:solidFill>
            <a:schemeClr val="accent1">
              <a:lumMod val="40000"/>
              <a:lumOff val="6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02000" y="965688"/>
            <a:ext cx="1089075" cy="706093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83030" y="922462"/>
            <a:ext cx="1631702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571C9F-8696-41B9-3E06-0021B2CD8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1"/>
          <a:stretch/>
        </p:blipFill>
        <p:spPr>
          <a:xfrm>
            <a:off x="1319479" y="1200366"/>
            <a:ext cx="5490896" cy="119522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4E2D12-2870-BF30-F821-6ABC2B990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79" y="2783295"/>
            <a:ext cx="2693401" cy="556571"/>
          </a:xfrm>
          <a:prstGeom prst="rect">
            <a:avLst/>
          </a:prstGeom>
        </p:spPr>
      </p:pic>
      <p:pic>
        <p:nvPicPr>
          <p:cNvPr id="8" name="그림 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852B71AB-EF5A-556E-6578-576C90DEE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"/>
          <a:stretch/>
        </p:blipFill>
        <p:spPr>
          <a:xfrm>
            <a:off x="1319478" y="3457133"/>
            <a:ext cx="5062271" cy="3172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EF4A56-F4E4-05C7-1805-BC10EB7A5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86" y="922462"/>
            <a:ext cx="1776014" cy="482711"/>
          </a:xfrm>
          <a:prstGeom prst="rect">
            <a:avLst/>
          </a:prstGeom>
        </p:spPr>
      </p:pic>
      <p:pic>
        <p:nvPicPr>
          <p:cNvPr id="15" name="그림 1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7126EA7-E142-A49A-D940-D1F5FF2D3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86" y="1514475"/>
            <a:ext cx="4769897" cy="5115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65322-E5B4-3EED-42EC-0A9F56AE7C0F}"/>
              </a:ext>
            </a:extLst>
          </p:cNvPr>
          <p:cNvSpPr txBox="1"/>
          <p:nvPr/>
        </p:nvSpPr>
        <p:spPr>
          <a:xfrm>
            <a:off x="1272104" y="866996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1. </a:t>
            </a:r>
            <a:r>
              <a:rPr lang="ko-KR" altLang="en-US" sz="1100" b="1" dirty="0">
                <a:latin typeface="+mn-ea"/>
              </a:rPr>
              <a:t>필요한 라이브러리 불러오기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BE4FB32-A795-A442-AD91-9AC10C44FFAC}"/>
              </a:ext>
            </a:extLst>
          </p:cNvPr>
          <p:cNvSpPr txBox="1">
            <a:spLocks/>
          </p:cNvSpPr>
          <p:nvPr/>
        </p:nvSpPr>
        <p:spPr>
          <a:xfrm>
            <a:off x="201503" y="682317"/>
            <a:ext cx="126212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조회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7E354-F041-08B1-D977-34A23F7DA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6010275"/>
            <a:ext cx="678902" cy="6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E49D2A-CC7A-B4BA-1AF2-5C39BF444948}"/>
              </a:ext>
            </a:extLst>
          </p:cNvPr>
          <p:cNvSpPr/>
          <p:nvPr/>
        </p:nvSpPr>
        <p:spPr>
          <a:xfrm>
            <a:off x="3816467" y="232495"/>
            <a:ext cx="6020227" cy="6358170"/>
          </a:xfrm>
          <a:prstGeom prst="rect">
            <a:avLst/>
          </a:prstGeom>
          <a:solidFill>
            <a:schemeClr val="accent1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9918722" y="2545436"/>
            <a:ext cx="2127191" cy="4045229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793979" y="232495"/>
            <a:ext cx="1966943" cy="3358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02000" y="993401"/>
            <a:ext cx="1368025" cy="110268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46087" y="903990"/>
            <a:ext cx="126212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데이터 </a:t>
            </a:r>
            <a:r>
              <a:rPr lang="ko-KR" altLang="en-US" sz="2800" b="1" dirty="0" err="1">
                <a:solidFill>
                  <a:schemeClr val="bg1"/>
                </a:solidFill>
              </a:rPr>
              <a:t>전처리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62B63-8B96-6424-E107-848A3BE1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24" y="588602"/>
            <a:ext cx="1845469" cy="426757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970B4F-7306-B150-BE62-0510A7762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17" y="1121361"/>
            <a:ext cx="1845469" cy="2374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6FED7-03D2-62BD-68FC-A8A2E4D2B459}"/>
              </a:ext>
            </a:extLst>
          </p:cNvPr>
          <p:cNvSpPr txBox="1"/>
          <p:nvPr/>
        </p:nvSpPr>
        <p:spPr>
          <a:xfrm>
            <a:off x="1783723" y="276413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1. Null </a:t>
            </a:r>
            <a:r>
              <a:rPr lang="ko-KR" altLang="en-US" sz="1100" b="1" dirty="0">
                <a:latin typeface="+mn-ea"/>
              </a:rPr>
              <a:t>개수 확인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141A2DE-3D64-90ED-B05E-4DD4B0C8E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919" y="2632917"/>
            <a:ext cx="1959348" cy="44199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3B8E8FC-7643-1F91-918D-E4E5C1A414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0"/>
          <a:stretch/>
        </p:blipFill>
        <p:spPr>
          <a:xfrm>
            <a:off x="3862119" y="521591"/>
            <a:ext cx="5888765" cy="25300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D410-FC54-9D63-6A3F-BFF42B624EAD}"/>
              </a:ext>
            </a:extLst>
          </p:cNvPr>
          <p:cNvSpPr txBox="1"/>
          <p:nvPr/>
        </p:nvSpPr>
        <p:spPr>
          <a:xfrm>
            <a:off x="3865071" y="248182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2. Null </a:t>
            </a:r>
            <a:r>
              <a:rPr lang="ko-KR" altLang="en-US" sz="1100" b="1" dirty="0">
                <a:latin typeface="+mn-ea"/>
              </a:rPr>
              <a:t>값 처리</a:t>
            </a:r>
          </a:p>
        </p:txBody>
      </p:sp>
      <p:pic>
        <p:nvPicPr>
          <p:cNvPr id="21" name="그림 2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F3A05D8-CC94-0A75-B530-91D81C3E38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6"/>
          <a:stretch/>
        </p:blipFill>
        <p:spPr>
          <a:xfrm>
            <a:off x="5311299" y="3108222"/>
            <a:ext cx="2171879" cy="3218407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CABEAE12-9C61-7AAA-6683-E4A5FFC29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490" y="3108222"/>
            <a:ext cx="1959349" cy="3198155"/>
          </a:xfrm>
          <a:prstGeom prst="rect">
            <a:avLst/>
          </a:prstGeom>
        </p:spPr>
      </p:pic>
      <p:pic>
        <p:nvPicPr>
          <p:cNvPr id="25" name="그림 2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44AA45F-C23D-F99A-C319-F48E87C1A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9"/>
          <a:stretch/>
        </p:blipFill>
        <p:spPr>
          <a:xfrm>
            <a:off x="7687083" y="3110648"/>
            <a:ext cx="2027096" cy="3218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806CF7-40CF-3C80-9839-2A14C7A9C4B1}"/>
              </a:ext>
            </a:extLst>
          </p:cNvPr>
          <p:cNvSpPr txBox="1"/>
          <p:nvPr/>
        </p:nvSpPr>
        <p:spPr>
          <a:xfrm>
            <a:off x="5106103" y="6317716"/>
            <a:ext cx="2936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■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타이틀 종류와 개수 확인</a:t>
            </a:r>
            <a:r>
              <a:rPr lang="en-US" altLang="ko-KR" sz="1100" b="1" dirty="0">
                <a:latin typeface="+mn-ea"/>
              </a:rPr>
              <a:t>.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3765F5-8CAD-8C02-F423-26AFCD8F9071}"/>
              </a:ext>
            </a:extLst>
          </p:cNvPr>
          <p:cNvSpPr txBox="1"/>
          <p:nvPr/>
        </p:nvSpPr>
        <p:spPr>
          <a:xfrm>
            <a:off x="7638322" y="6306377"/>
            <a:ext cx="187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■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타이틀 평균나이 확인</a:t>
            </a:r>
            <a:r>
              <a:rPr lang="en-US" altLang="ko-KR" sz="1100" b="1" dirty="0">
                <a:latin typeface="+mn-ea"/>
              </a:rPr>
              <a:t>.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7D9C0-BE3F-A156-BC93-4B92BB56C67C}"/>
              </a:ext>
            </a:extLst>
          </p:cNvPr>
          <p:cNvSpPr txBox="1"/>
          <p:nvPr/>
        </p:nvSpPr>
        <p:spPr>
          <a:xfrm>
            <a:off x="10014490" y="6317104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■</a:t>
            </a:r>
            <a:r>
              <a:rPr lang="ko-KR" altLang="en-US" sz="11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100" b="1" dirty="0">
                <a:latin typeface="+mn-ea"/>
              </a:rPr>
              <a:t>Null </a:t>
            </a:r>
            <a:r>
              <a:rPr lang="ko-KR" altLang="en-US" sz="1100" b="1" dirty="0">
                <a:latin typeface="+mn-ea"/>
              </a:rPr>
              <a:t>값 처리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7233D-0809-5E41-FDC1-81E864BA5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6010275"/>
            <a:ext cx="678902" cy="6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4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7032102" y="1087528"/>
            <a:ext cx="5028523" cy="5573964"/>
          </a:xfrm>
          <a:prstGeom prst="rect">
            <a:avLst/>
          </a:prstGeom>
          <a:solidFill>
            <a:schemeClr val="accent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689121" y="1087528"/>
            <a:ext cx="5274520" cy="5573964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02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83030" y="922462"/>
            <a:ext cx="1631702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최종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112E9CA-0A45-26AC-8861-7F34157CA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3"/>
          <a:stretch/>
        </p:blipFill>
        <p:spPr>
          <a:xfrm>
            <a:off x="1798876" y="1448029"/>
            <a:ext cx="5019027" cy="194810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396A5E-CE2B-1983-5D7D-0DB547EBA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48" y="3542775"/>
            <a:ext cx="44945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3BB14-F88B-EA8F-9B14-A6086F62E219}"/>
              </a:ext>
            </a:extLst>
          </p:cNvPr>
          <p:cNvSpPr txBox="1"/>
          <p:nvPr/>
        </p:nvSpPr>
        <p:spPr>
          <a:xfrm>
            <a:off x="1757582" y="1146436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3. </a:t>
            </a:r>
            <a:r>
              <a:rPr lang="ko-KR" altLang="en-US" sz="1100" b="1" dirty="0">
                <a:latin typeface="+mn-ea"/>
              </a:rPr>
              <a:t>선승지 </a:t>
            </a:r>
            <a:r>
              <a:rPr lang="ko-KR" altLang="en-US" sz="1100" b="1" dirty="0" err="1">
                <a:latin typeface="+mn-ea"/>
              </a:rPr>
              <a:t>전처리</a:t>
            </a:r>
            <a:r>
              <a:rPr lang="en-US" altLang="ko-KR" sz="1100" b="1" dirty="0">
                <a:latin typeface="+mn-ea"/>
              </a:rPr>
              <a:t> str-&gt; int</a:t>
            </a:r>
            <a:r>
              <a:rPr lang="ko-KR" altLang="en-US" sz="1100" b="1" dirty="0">
                <a:latin typeface="+mn-ea"/>
              </a:rPr>
              <a:t> 바꾸기</a:t>
            </a:r>
            <a:r>
              <a:rPr lang="en-US" altLang="ko-KR" sz="1100" b="1" dirty="0">
                <a:latin typeface="+mn-ea"/>
              </a:rPr>
              <a:t>.</a:t>
            </a:r>
            <a:endParaRPr lang="ko-KR" altLang="en-US" sz="1100" b="1" dirty="0">
              <a:latin typeface="+mn-ea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41EEAB7-3681-560B-5682-7A704ED99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16" y="1339488"/>
            <a:ext cx="4816728" cy="1089754"/>
          </a:xfrm>
          <a:prstGeom prst="rect">
            <a:avLst/>
          </a:prstGeom>
        </p:spPr>
      </p:pic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7E4D156-C819-DA4C-F3EC-6DD9C0940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66" y="3080135"/>
            <a:ext cx="3618634" cy="347131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74F3C8F-5714-98B9-CAE1-55CD755F9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41" y="2524680"/>
            <a:ext cx="1863978" cy="4343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64AC05-6A80-A71C-6480-C45C5F406385}"/>
              </a:ext>
            </a:extLst>
          </p:cNvPr>
          <p:cNvSpPr txBox="1"/>
          <p:nvPr/>
        </p:nvSpPr>
        <p:spPr>
          <a:xfrm>
            <a:off x="7068312" y="1069578"/>
            <a:ext cx="3563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4. </a:t>
            </a:r>
            <a:r>
              <a:rPr lang="ko-KR" altLang="en-US" sz="1100" b="1" dirty="0" err="1">
                <a:latin typeface="+mn-ea"/>
              </a:rPr>
              <a:t>필요없는</a:t>
            </a:r>
            <a:r>
              <a:rPr lang="ko-KR" altLang="en-US" sz="1100" b="1" dirty="0">
                <a:latin typeface="+mn-ea"/>
              </a:rPr>
              <a:t> 컬럼 버리기</a:t>
            </a:r>
            <a:r>
              <a:rPr lang="en-US" altLang="ko-KR" sz="1100" b="1" dirty="0">
                <a:latin typeface="+mn-ea"/>
              </a:rPr>
              <a:t>.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6A2EA7-328F-DCD5-53DF-67D2E6192332}"/>
              </a:ext>
            </a:extLst>
          </p:cNvPr>
          <p:cNvSpPr/>
          <p:nvPr/>
        </p:nvSpPr>
        <p:spPr>
          <a:xfrm>
            <a:off x="102000" y="993401"/>
            <a:ext cx="1368025" cy="110268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03E53FF-A0E0-8B26-1579-98C4D9BA0C7C}"/>
              </a:ext>
            </a:extLst>
          </p:cNvPr>
          <p:cNvSpPr txBox="1">
            <a:spLocks/>
          </p:cNvSpPr>
          <p:nvPr/>
        </p:nvSpPr>
        <p:spPr>
          <a:xfrm>
            <a:off x="183031" y="922462"/>
            <a:ext cx="126212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데이터 </a:t>
            </a:r>
            <a:r>
              <a:rPr lang="ko-KR" altLang="en-US" sz="2800" b="1" dirty="0" err="1">
                <a:solidFill>
                  <a:schemeClr val="bg1"/>
                </a:solidFill>
              </a:rPr>
              <a:t>전처리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95B9D-8D19-B996-E134-2C5269AB0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6010275"/>
            <a:ext cx="678902" cy="6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4CD92B-EF95-9D4C-D9E0-EBB9ABAE500B}"/>
              </a:ext>
            </a:extLst>
          </p:cNvPr>
          <p:cNvSpPr/>
          <p:nvPr/>
        </p:nvSpPr>
        <p:spPr>
          <a:xfrm>
            <a:off x="9740899" y="1663812"/>
            <a:ext cx="990153" cy="27928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582776" y="1420981"/>
            <a:ext cx="10669385" cy="1969770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82777" y="152400"/>
            <a:ext cx="6542048" cy="6543675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A0E36-FC45-0123-770A-85874BEAF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02" y="1524211"/>
            <a:ext cx="6277837" cy="5060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C8135-242A-EC7C-C2AF-8541245D3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9" b="18993"/>
          <a:stretch/>
        </p:blipFill>
        <p:spPr>
          <a:xfrm>
            <a:off x="1706602" y="267223"/>
            <a:ext cx="5494298" cy="1073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200DF-D05B-E281-351E-CDF40D08A592}"/>
              </a:ext>
            </a:extLst>
          </p:cNvPr>
          <p:cNvSpPr txBox="1"/>
          <p:nvPr/>
        </p:nvSpPr>
        <p:spPr>
          <a:xfrm>
            <a:off x="7302500" y="1512617"/>
            <a:ext cx="563232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성별로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groupby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하여 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생존자들의 성별 비율을 나타냅니다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algn="ctr"/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이 그래프를 보아 생존자 중 남성보다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여성</a:t>
            </a:r>
            <a:r>
              <a:rPr lang="ko-KR" altLang="en-US" b="1" dirty="0">
                <a:latin typeface="+mn-ea"/>
              </a:rPr>
              <a:t>이 많은 것을 알 수 있습니다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ko-KR" altLang="en-US" sz="1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BD81D0-8192-8796-9704-5C9BFDD4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9" y="6019800"/>
            <a:ext cx="620243" cy="6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7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94C2E-CC50-D4CE-17DD-8DE0B3D223B7}"/>
              </a:ext>
            </a:extLst>
          </p:cNvPr>
          <p:cNvSpPr/>
          <p:nvPr/>
        </p:nvSpPr>
        <p:spPr>
          <a:xfrm>
            <a:off x="1556801" y="2035914"/>
            <a:ext cx="10816174" cy="2307485"/>
          </a:xfrm>
          <a:prstGeom prst="rect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9D40A1-BC11-5B7A-A9C5-26C0217AE2E3}"/>
              </a:ext>
            </a:extLst>
          </p:cNvPr>
          <p:cNvSpPr/>
          <p:nvPr/>
        </p:nvSpPr>
        <p:spPr>
          <a:xfrm>
            <a:off x="9799982" y="2217862"/>
            <a:ext cx="972793" cy="3015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C2CA3-C43A-47AF-D605-B8D6AFA071F0}"/>
              </a:ext>
            </a:extLst>
          </p:cNvPr>
          <p:cNvSpPr/>
          <p:nvPr/>
        </p:nvSpPr>
        <p:spPr>
          <a:xfrm>
            <a:off x="1543498" y="105509"/>
            <a:ext cx="5857427" cy="6646982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94DFE-C078-B9DD-6577-F430A4EC076A}"/>
              </a:ext>
            </a:extLst>
          </p:cNvPr>
          <p:cNvSpPr/>
          <p:nvPr/>
        </p:nvSpPr>
        <p:spPr>
          <a:xfrm>
            <a:off x="130134" y="1021537"/>
            <a:ext cx="1311316" cy="566075"/>
          </a:xfrm>
          <a:prstGeom prst="round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  <a:effectLst>
            <a:outerShdw blurRad="50800" dist="50800" dir="54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214B98-D672-49DD-4407-DF02331F5781}"/>
              </a:ext>
            </a:extLst>
          </p:cNvPr>
          <p:cNvSpPr txBox="1">
            <a:spLocks/>
          </p:cNvSpPr>
          <p:nvPr/>
        </p:nvSpPr>
        <p:spPr>
          <a:xfrm>
            <a:off x="131375" y="-169379"/>
            <a:ext cx="1089075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/>
              <a:t>03</a:t>
            </a:r>
            <a:endParaRPr lang="ko-KR" altLang="en-US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8091F0-96A2-5057-E5B8-3BB4ACE9545A}"/>
              </a:ext>
            </a:extLst>
          </p:cNvPr>
          <p:cNvSpPr txBox="1">
            <a:spLocks/>
          </p:cNvSpPr>
          <p:nvPr/>
        </p:nvSpPr>
        <p:spPr>
          <a:xfrm>
            <a:off x="170654" y="682000"/>
            <a:ext cx="1372844" cy="1325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endPos="0" dist="50800" dir="5400000" sy="-100000" algn="bl" rotWithShape="0"/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D6BAFF-63F3-8B79-D526-0689C397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20" y="2152426"/>
            <a:ext cx="5525905" cy="448689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183B8EE-415C-C9E9-A9D8-C0E1EE977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20" y="250373"/>
            <a:ext cx="5458324" cy="1757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5826A-24DE-D0FA-DC2C-1056E3D6308C}"/>
              </a:ext>
            </a:extLst>
          </p:cNvPr>
          <p:cNvSpPr txBox="1"/>
          <p:nvPr/>
        </p:nvSpPr>
        <p:spPr>
          <a:xfrm>
            <a:off x="6964888" y="2070609"/>
            <a:ext cx="578464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객실등급으로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groupby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하고</a:t>
            </a:r>
            <a:r>
              <a:rPr lang="en-US" altLang="ko-KR" b="1" dirty="0">
                <a:latin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백분율을 막대그래프를 사용해 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생존자들의 객실등급 비율을 나타냅니다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algn="ctr"/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이 그래프를 보아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좋은 객실</a:t>
            </a:r>
            <a:r>
              <a:rPr lang="ko-KR" altLang="en-US" b="1" dirty="0">
                <a:latin typeface="+mn-ea"/>
              </a:rPr>
              <a:t>일수록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생존자가 많은 것을 알 수 있습니다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BF3DC-DCE9-35AB-E8D0-C24E78818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2" y="6124723"/>
            <a:ext cx="599487" cy="5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893</Words>
  <Application>Microsoft Office PowerPoint</Application>
  <PresentationFormat>와이드스크린</PresentationFormat>
  <Paragraphs>178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Apple SD Gothic Neo</vt:lpstr>
      <vt:lpstr>굴림체</vt:lpstr>
      <vt:lpstr>맑은 고딕</vt:lpstr>
      <vt:lpstr>Arial</vt:lpstr>
      <vt:lpstr>Leelawadee UI</vt:lpstr>
      <vt:lpstr>Office 테마</vt:lpstr>
      <vt:lpstr>타이타닉 생존율 비교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타이타닉 생존율 비교 </dc:title>
  <dc:creator>박 윤수</dc:creator>
  <cp:lastModifiedBy>박 윤수</cp:lastModifiedBy>
  <cp:revision>10</cp:revision>
  <dcterms:created xsi:type="dcterms:W3CDTF">2022-10-14T00:21:08Z</dcterms:created>
  <dcterms:modified xsi:type="dcterms:W3CDTF">2022-10-16T13:10:51Z</dcterms:modified>
</cp:coreProperties>
</file>